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notesMasterIdLst>
    <p:notesMasterId r:id="rId15"/>
  </p:notesMasterIdLst>
  <p:sldIdLst>
    <p:sldId id="256" r:id="rId2"/>
    <p:sldId id="257" r:id="rId3"/>
    <p:sldId id="264" r:id="rId4"/>
    <p:sldId id="258" r:id="rId5"/>
    <p:sldId id="265" r:id="rId6"/>
    <p:sldId id="266" r:id="rId7"/>
    <p:sldId id="259" r:id="rId8"/>
    <p:sldId id="269" r:id="rId9"/>
    <p:sldId id="260" r:id="rId10"/>
    <p:sldId id="267" r:id="rId11"/>
    <p:sldId id="261" r:id="rId12"/>
    <p:sldId id="262" r:id="rId13"/>
    <p:sldId id="26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86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042C31-21ED-4F4E-BC17-8A48F1DF5930}" type="datetimeFigureOut">
              <a:rPr lang="en-US" smtClean="0"/>
              <a:t>10/21/2025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9ED01E-914A-41E4-88A0-C6BC45F53370}" type="slidenum">
              <a:rPr lang="en-US" smtClean="0"/>
              <a:t>‹#›</a:t>
            </a:fld>
            <a:endParaRPr lang="en-US"/>
          </a:p>
        </p:txBody>
      </p:sp>
    </p:spTree>
    <p:extLst>
      <p:ext uri="{BB962C8B-B14F-4D97-AF65-F5344CB8AC3E}">
        <p14:creationId xmlns:p14="http://schemas.microsoft.com/office/powerpoint/2010/main" val="1730245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we are, what our goal is, blah blah</a:t>
            </a:r>
          </a:p>
        </p:txBody>
      </p:sp>
      <p:sp>
        <p:nvSpPr>
          <p:cNvPr id="4" name="Slide Number Placeholder 3"/>
          <p:cNvSpPr>
            <a:spLocks noGrp="1"/>
          </p:cNvSpPr>
          <p:nvPr>
            <p:ph type="sldNum" sz="quarter" idx="5"/>
          </p:nvPr>
        </p:nvSpPr>
        <p:spPr/>
        <p:txBody>
          <a:bodyPr/>
          <a:lstStyle/>
          <a:p>
            <a:fld id="{269ED01E-914A-41E4-88A0-C6BC45F53370}" type="slidenum">
              <a:rPr lang="en-US" smtClean="0"/>
              <a:t>2</a:t>
            </a:fld>
            <a:endParaRPr lang="en-US"/>
          </a:p>
        </p:txBody>
      </p:sp>
    </p:spTree>
    <p:extLst>
      <p:ext uri="{BB962C8B-B14F-4D97-AF65-F5344CB8AC3E}">
        <p14:creationId xmlns:p14="http://schemas.microsoft.com/office/powerpoint/2010/main" val="757025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Brief description of product we are creating and what core features we want it to do, </a:t>
            </a:r>
            <a:r>
              <a:rPr lang="en-US" dirty="0" err="1"/>
              <a:t>bulleetted</a:t>
            </a:r>
            <a:r>
              <a:rPr lang="en-US" dirty="0"/>
              <a:t> lists not sentences or </a:t>
            </a:r>
            <a:r>
              <a:rPr lang="en-US" dirty="0" err="1"/>
              <a:t>pargaphs</a:t>
            </a:r>
            <a:endParaRPr lang="en-US" dirty="0"/>
          </a:p>
        </p:txBody>
      </p:sp>
      <p:sp>
        <p:nvSpPr>
          <p:cNvPr id="4" name="Slide Number Placeholder 3"/>
          <p:cNvSpPr>
            <a:spLocks noGrp="1"/>
          </p:cNvSpPr>
          <p:nvPr>
            <p:ph type="sldNum" sz="quarter" idx="5"/>
          </p:nvPr>
        </p:nvSpPr>
        <p:spPr/>
        <p:txBody>
          <a:bodyPr/>
          <a:lstStyle/>
          <a:p>
            <a:fld id="{269ED01E-914A-41E4-88A0-C6BC45F53370}" type="slidenum">
              <a:rPr lang="en-US" smtClean="0"/>
              <a:t>4</a:t>
            </a:fld>
            <a:endParaRPr lang="en-US"/>
          </a:p>
        </p:txBody>
      </p:sp>
    </p:spTree>
    <p:extLst>
      <p:ext uri="{BB962C8B-B14F-4D97-AF65-F5344CB8AC3E}">
        <p14:creationId xmlns:p14="http://schemas.microsoft.com/office/powerpoint/2010/main" val="11880527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Sketch of UI, show what we want it to look like</a:t>
            </a:r>
          </a:p>
        </p:txBody>
      </p:sp>
      <p:sp>
        <p:nvSpPr>
          <p:cNvPr id="4" name="Slide Number Placeholder 3"/>
          <p:cNvSpPr>
            <a:spLocks noGrp="1"/>
          </p:cNvSpPr>
          <p:nvPr>
            <p:ph type="sldNum" sz="quarter" idx="5"/>
          </p:nvPr>
        </p:nvSpPr>
        <p:spPr/>
        <p:txBody>
          <a:bodyPr/>
          <a:lstStyle/>
          <a:p>
            <a:fld id="{269ED01E-914A-41E4-88A0-C6BC45F53370}" type="slidenum">
              <a:rPr lang="en-US" smtClean="0"/>
              <a:t>7</a:t>
            </a:fld>
            <a:endParaRPr lang="en-US"/>
          </a:p>
        </p:txBody>
      </p:sp>
    </p:spTree>
    <p:extLst>
      <p:ext uri="{BB962C8B-B14F-4D97-AF65-F5344CB8AC3E}">
        <p14:creationId xmlns:p14="http://schemas.microsoft.com/office/powerpoint/2010/main" val="3028395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BA6D2C-9EAE-2E39-97D5-38935EA9AB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8A2BFB-DC9E-9F9F-ADEB-B267B59314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04C2F6-5F82-A7BD-80A2-7B35EBB06381}"/>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DC168D7F-9435-B6BF-683F-8923D2566A4A}"/>
              </a:ext>
            </a:extLst>
          </p:cNvPr>
          <p:cNvSpPr>
            <a:spLocks noGrp="1"/>
          </p:cNvSpPr>
          <p:nvPr>
            <p:ph type="sldNum" sz="quarter" idx="5"/>
          </p:nvPr>
        </p:nvSpPr>
        <p:spPr/>
        <p:txBody>
          <a:bodyPr/>
          <a:lstStyle/>
          <a:p>
            <a:fld id="{269ED01E-914A-41E4-88A0-C6BC45F53370}" type="slidenum">
              <a:rPr lang="en-US" smtClean="0"/>
              <a:t>8</a:t>
            </a:fld>
            <a:endParaRPr lang="en-US"/>
          </a:p>
        </p:txBody>
      </p:sp>
    </p:spTree>
    <p:extLst>
      <p:ext uri="{BB962C8B-B14F-4D97-AF65-F5344CB8AC3E}">
        <p14:creationId xmlns:p14="http://schemas.microsoft.com/office/powerpoint/2010/main" val="887977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7245B7-3D8A-8032-03F4-33B8543210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C6BC70-9552-09E2-0132-76BA9EA604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E4CDBF-D4E2-1072-D835-5D8F0C40A857}"/>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CCA56F95-4142-614B-0AB3-D322E87CB4D7}"/>
              </a:ext>
            </a:extLst>
          </p:cNvPr>
          <p:cNvSpPr>
            <a:spLocks noGrp="1"/>
          </p:cNvSpPr>
          <p:nvPr>
            <p:ph type="sldNum" sz="quarter" idx="5"/>
          </p:nvPr>
        </p:nvSpPr>
        <p:spPr/>
        <p:txBody>
          <a:bodyPr/>
          <a:lstStyle/>
          <a:p>
            <a:fld id="{269ED01E-914A-41E4-88A0-C6BC45F53370}" type="slidenum">
              <a:rPr lang="en-US" smtClean="0"/>
              <a:t>9</a:t>
            </a:fld>
            <a:endParaRPr lang="en-US"/>
          </a:p>
        </p:txBody>
      </p:sp>
    </p:spTree>
    <p:extLst>
      <p:ext uri="{BB962C8B-B14F-4D97-AF65-F5344CB8AC3E}">
        <p14:creationId xmlns:p14="http://schemas.microsoft.com/office/powerpoint/2010/main" val="747901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7AACC5-A7FB-200E-5EA1-6A75548EDA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0A09DC-800F-2354-F496-FE621C156D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DED33A-1E02-D300-3CE2-EA66F3797700}"/>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30EB9F64-8659-F14D-480E-4259F49B888B}"/>
              </a:ext>
            </a:extLst>
          </p:cNvPr>
          <p:cNvSpPr>
            <a:spLocks noGrp="1"/>
          </p:cNvSpPr>
          <p:nvPr>
            <p:ph type="sldNum" sz="quarter" idx="5"/>
          </p:nvPr>
        </p:nvSpPr>
        <p:spPr/>
        <p:txBody>
          <a:bodyPr/>
          <a:lstStyle/>
          <a:p>
            <a:fld id="{269ED01E-914A-41E4-88A0-C6BC45F53370}" type="slidenum">
              <a:rPr lang="en-US" smtClean="0"/>
              <a:t>10</a:t>
            </a:fld>
            <a:endParaRPr lang="en-US"/>
          </a:p>
        </p:txBody>
      </p:sp>
    </p:spTree>
    <p:extLst>
      <p:ext uri="{BB962C8B-B14F-4D97-AF65-F5344CB8AC3E}">
        <p14:creationId xmlns:p14="http://schemas.microsoft.com/office/powerpoint/2010/main" val="2755344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C5076A-1D4F-834C-3AE3-837DA5A182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21C253-4650-B304-9F8B-34BBA09004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500FF0-5FA4-EDD7-901D-F10189155CB5}"/>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729B7677-C252-BD44-E1D6-738279DB49D7}"/>
              </a:ext>
            </a:extLst>
          </p:cNvPr>
          <p:cNvSpPr>
            <a:spLocks noGrp="1"/>
          </p:cNvSpPr>
          <p:nvPr>
            <p:ph type="sldNum" sz="quarter" idx="5"/>
          </p:nvPr>
        </p:nvSpPr>
        <p:spPr/>
        <p:txBody>
          <a:bodyPr/>
          <a:lstStyle/>
          <a:p>
            <a:fld id="{269ED01E-914A-41E4-88A0-C6BC45F53370}" type="slidenum">
              <a:rPr lang="en-US" smtClean="0"/>
              <a:t>11</a:t>
            </a:fld>
            <a:endParaRPr lang="en-US"/>
          </a:p>
        </p:txBody>
      </p:sp>
    </p:spTree>
    <p:extLst>
      <p:ext uri="{BB962C8B-B14F-4D97-AF65-F5344CB8AC3E}">
        <p14:creationId xmlns:p14="http://schemas.microsoft.com/office/powerpoint/2010/main" val="2230273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0B9DFE-AD27-DBF8-8948-DE74D58D63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63EDEF0-5E24-B1FB-92A3-519807B1AC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0BADF8E-5A8B-14D1-ED32-F5ED550F0F5E}"/>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C3C0549B-7316-6EA2-5A8E-3DF671E41D12}"/>
              </a:ext>
            </a:extLst>
          </p:cNvPr>
          <p:cNvSpPr>
            <a:spLocks noGrp="1"/>
          </p:cNvSpPr>
          <p:nvPr>
            <p:ph type="sldNum" sz="quarter" idx="5"/>
          </p:nvPr>
        </p:nvSpPr>
        <p:spPr/>
        <p:txBody>
          <a:bodyPr/>
          <a:lstStyle/>
          <a:p>
            <a:fld id="{269ED01E-914A-41E4-88A0-C6BC45F53370}" type="slidenum">
              <a:rPr lang="en-US" smtClean="0"/>
              <a:t>12</a:t>
            </a:fld>
            <a:endParaRPr lang="en-US"/>
          </a:p>
        </p:txBody>
      </p:sp>
    </p:spTree>
    <p:extLst>
      <p:ext uri="{BB962C8B-B14F-4D97-AF65-F5344CB8AC3E}">
        <p14:creationId xmlns:p14="http://schemas.microsoft.com/office/powerpoint/2010/main" val="26515041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95A081-FA64-7246-854E-1B4C869D7E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907DCC-5965-2414-89A4-10CF6106CC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FD3BD3-419B-5D51-AB42-60F2E9157908}"/>
              </a:ext>
            </a:extLst>
          </p:cNvPr>
          <p:cNvSpPr>
            <a:spLocks noGrp="1"/>
          </p:cNvSpPr>
          <p:nvPr>
            <p:ph type="body" idx="1"/>
          </p:nvPr>
        </p:nvSpPr>
        <p:spPr/>
        <p:txBody>
          <a:bodyPr/>
          <a:lstStyle/>
          <a:p>
            <a:r>
              <a:rPr lang="en-US" dirty="0"/>
              <a:t>Sketch of UI, show what we want it to look like</a:t>
            </a:r>
          </a:p>
        </p:txBody>
      </p:sp>
      <p:sp>
        <p:nvSpPr>
          <p:cNvPr id="4" name="Slide Number Placeholder 3">
            <a:extLst>
              <a:ext uri="{FF2B5EF4-FFF2-40B4-BE49-F238E27FC236}">
                <a16:creationId xmlns:a16="http://schemas.microsoft.com/office/drawing/2014/main" id="{74E22288-3175-40B6-81B1-2359C5D3C444}"/>
              </a:ext>
            </a:extLst>
          </p:cNvPr>
          <p:cNvSpPr>
            <a:spLocks noGrp="1"/>
          </p:cNvSpPr>
          <p:nvPr>
            <p:ph type="sldNum" sz="quarter" idx="5"/>
          </p:nvPr>
        </p:nvSpPr>
        <p:spPr/>
        <p:txBody>
          <a:bodyPr/>
          <a:lstStyle/>
          <a:p>
            <a:fld id="{269ED01E-914A-41E4-88A0-C6BC45F53370}" type="slidenum">
              <a:rPr lang="en-US" smtClean="0"/>
              <a:t>13</a:t>
            </a:fld>
            <a:endParaRPr lang="en-US"/>
          </a:p>
        </p:txBody>
      </p:sp>
    </p:spTree>
    <p:extLst>
      <p:ext uri="{BB962C8B-B14F-4D97-AF65-F5344CB8AC3E}">
        <p14:creationId xmlns:p14="http://schemas.microsoft.com/office/powerpoint/2010/main" val="4254775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592EE44-8D87-4236-A9CD-E74E4CD01E67}" type="datetimeFigureOut">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750EEA-CF0A-42F7-B28E-89C6D751AB13}"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556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92EE44-8D87-4236-A9CD-E74E4CD01E67}" type="datetimeFigureOut">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1272343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92EE44-8D87-4236-A9CD-E74E4CD01E67}" type="datetimeFigureOut">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1198746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92EE44-8D87-4236-A9CD-E74E4CD01E67}" type="datetimeFigureOut">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1748071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92EE44-8D87-4236-A9CD-E74E4CD01E67}" type="datetimeFigureOut">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750EEA-CF0A-42F7-B28E-89C6D751AB13}"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1093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592EE44-8D87-4236-A9CD-E74E4CD01E67}" type="datetimeFigureOut">
              <a:rPr lang="en-US" smtClean="0"/>
              <a:t>10/21/2025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3413613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592EE44-8D87-4236-A9CD-E74E4CD01E67}" type="datetimeFigureOut">
              <a:rPr lang="en-US" smtClean="0"/>
              <a:t>10/21/2025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3467249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592EE44-8D87-4236-A9CD-E74E4CD01E67}" type="datetimeFigureOut">
              <a:rPr lang="en-US" smtClean="0"/>
              <a:t>10/21/2025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3697258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592EE44-8D87-4236-A9CD-E74E4CD01E67}" type="datetimeFigureOut">
              <a:rPr lang="en-US" smtClean="0"/>
              <a:t>10/21/2025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573131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592EE44-8D87-4236-A9CD-E74E4CD01E67}" type="datetimeFigureOut">
              <a:rPr lang="en-US" smtClean="0"/>
              <a:t>10/21/2025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1750EEA-CF0A-42F7-B28E-89C6D751AB13}" type="slidenum">
              <a:rPr lang="en-US" smtClean="0"/>
              <a:t>‹#›</a:t>
            </a:fld>
            <a:endParaRPr lang="en-US"/>
          </a:p>
        </p:txBody>
      </p:sp>
    </p:spTree>
    <p:extLst>
      <p:ext uri="{BB962C8B-B14F-4D97-AF65-F5344CB8AC3E}">
        <p14:creationId xmlns:p14="http://schemas.microsoft.com/office/powerpoint/2010/main" val="882541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592EE44-8D87-4236-A9CD-E74E4CD01E67}" type="datetimeFigureOut">
              <a:rPr lang="en-US" smtClean="0"/>
              <a:t>10/21/2025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750EEA-CF0A-42F7-B28E-89C6D751AB13}" type="slidenum">
              <a:rPr lang="en-US" smtClean="0"/>
              <a:t>‹#›</a:t>
            </a:fld>
            <a:endParaRPr lang="en-US"/>
          </a:p>
        </p:txBody>
      </p:sp>
    </p:spTree>
    <p:extLst>
      <p:ext uri="{BB962C8B-B14F-4D97-AF65-F5344CB8AC3E}">
        <p14:creationId xmlns:p14="http://schemas.microsoft.com/office/powerpoint/2010/main" val="12275399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592EE44-8D87-4236-A9CD-E74E4CD01E67}" type="datetimeFigureOut">
              <a:rPr lang="en-US" smtClean="0"/>
              <a:t>10/21/2025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1750EEA-CF0A-42F7-B28E-89C6D751AB13}"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4872774"/>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www.w3.org/TR/html52/" TargetMode="External"/><Relationship Id="rId2" Type="http://schemas.openxmlformats.org/officeDocument/2006/relationships/hyperlink" Target="file:///C:\Users\coaus\ASGMNT1\ScopeAndVisionJHETInnovations.docx" TargetMode="Externa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hyperlink" Target="https://github.com/hudcho/Studious/blob/main/ASGMNT1/ScopeAndVisionJHETInnovations.docx" TargetMode="External"/><Relationship Id="rId4" Type="http://schemas.openxmlformats.org/officeDocument/2006/relationships/hyperlink" Target="https://www.postgresql.org/doc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EC492-5CDF-E102-AA55-EB3309413560}"/>
              </a:ext>
            </a:extLst>
          </p:cNvPr>
          <p:cNvSpPr>
            <a:spLocks noGrp="1"/>
          </p:cNvSpPr>
          <p:nvPr>
            <p:ph type="ctrTitle"/>
          </p:nvPr>
        </p:nvSpPr>
        <p:spPr/>
        <p:txBody>
          <a:bodyPr>
            <a:normAutofit/>
          </a:bodyPr>
          <a:lstStyle/>
          <a:p>
            <a:pPr algn="ctr"/>
            <a:br>
              <a:rPr lang="en-US" sz="6600" dirty="0"/>
            </a:br>
            <a:r>
              <a:rPr lang="en-US" sz="4000" dirty="0"/>
              <a:t>Software Requirements Specifications</a:t>
            </a:r>
            <a:endParaRPr lang="en-US" sz="6600" dirty="0"/>
          </a:p>
        </p:txBody>
      </p:sp>
      <p:sp>
        <p:nvSpPr>
          <p:cNvPr id="3" name="Subtitle 2">
            <a:extLst>
              <a:ext uri="{FF2B5EF4-FFF2-40B4-BE49-F238E27FC236}">
                <a16:creationId xmlns:a16="http://schemas.microsoft.com/office/drawing/2014/main" id="{3AC7C3B1-9A1A-2431-D9FF-6294B12675AD}"/>
              </a:ext>
            </a:extLst>
          </p:cNvPr>
          <p:cNvSpPr>
            <a:spLocks noGrp="1"/>
          </p:cNvSpPr>
          <p:nvPr>
            <p:ph type="subTitle" idx="1"/>
          </p:nvPr>
        </p:nvSpPr>
        <p:spPr/>
        <p:txBody>
          <a:bodyPr>
            <a:normAutofit/>
          </a:bodyPr>
          <a:lstStyle/>
          <a:p>
            <a:pPr algn="ctr"/>
            <a:r>
              <a:rPr lang="en-US" sz="2000" dirty="0"/>
              <a:t>Presented by</a:t>
            </a:r>
          </a:p>
        </p:txBody>
      </p:sp>
      <p:pic>
        <p:nvPicPr>
          <p:cNvPr id="5" name="Picture 4" descr="A logo of a book and a graduation cap&#10;&#10;AI-generated content may be incorrect.">
            <a:extLst>
              <a:ext uri="{FF2B5EF4-FFF2-40B4-BE49-F238E27FC236}">
                <a16:creationId xmlns:a16="http://schemas.microsoft.com/office/drawing/2014/main" id="{44549FAA-CA75-6362-F088-B9475873E1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6295" y="0"/>
            <a:ext cx="4479409" cy="4479409"/>
          </a:xfrm>
          <a:prstGeom prst="rect">
            <a:avLst/>
          </a:prstGeom>
        </p:spPr>
      </p:pic>
      <p:pic>
        <p:nvPicPr>
          <p:cNvPr id="7" name="Picture 6" descr="A logo with a light bulb and text&#10;&#10;AI-generated content may be incorrect.">
            <a:extLst>
              <a:ext uri="{FF2B5EF4-FFF2-40B4-BE49-F238E27FC236}">
                <a16:creationId xmlns:a16="http://schemas.microsoft.com/office/drawing/2014/main" id="{B5FA12E1-F8E4-6543-9985-963DD88C33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2143" y="4814679"/>
            <a:ext cx="1387713" cy="1387713"/>
          </a:xfrm>
          <a:prstGeom prst="rect">
            <a:avLst/>
          </a:prstGeom>
        </p:spPr>
      </p:pic>
    </p:spTree>
    <p:extLst>
      <p:ext uri="{BB962C8B-B14F-4D97-AF65-F5344CB8AC3E}">
        <p14:creationId xmlns:p14="http://schemas.microsoft.com/office/powerpoint/2010/main" val="39119097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2AB332-2400-FA8E-BE32-C1400637A4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0462F8-8465-9133-CCE5-11738113DA73}"/>
              </a:ext>
            </a:extLst>
          </p:cNvPr>
          <p:cNvSpPr>
            <a:spLocks noGrp="1"/>
          </p:cNvSpPr>
          <p:nvPr>
            <p:ph type="title"/>
          </p:nvPr>
        </p:nvSpPr>
        <p:spPr/>
        <p:txBody>
          <a:bodyPr/>
          <a:lstStyle/>
          <a:p>
            <a:r>
              <a:rPr lang="en-US" dirty="0"/>
              <a:t>Functional Requirements cont.</a:t>
            </a:r>
          </a:p>
        </p:txBody>
      </p:sp>
      <p:sp>
        <p:nvSpPr>
          <p:cNvPr id="9" name="TextBox 8">
            <a:extLst>
              <a:ext uri="{FF2B5EF4-FFF2-40B4-BE49-F238E27FC236}">
                <a16:creationId xmlns:a16="http://schemas.microsoft.com/office/drawing/2014/main" id="{D1E80910-C870-7160-FBBF-A85E6A668CA7}"/>
              </a:ext>
            </a:extLst>
          </p:cNvPr>
          <p:cNvSpPr txBox="1"/>
          <p:nvPr/>
        </p:nvSpPr>
        <p:spPr>
          <a:xfrm>
            <a:off x="1097280" y="1737360"/>
            <a:ext cx="6267450" cy="3083921"/>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t>File sharing</a:t>
            </a:r>
          </a:p>
          <a:p>
            <a:pPr marL="285750" indent="-285750">
              <a:lnSpc>
                <a:spcPct val="200000"/>
              </a:lnSpc>
              <a:buFont typeface="Arial" panose="020B0604020202020204" pitchFamily="34" charset="0"/>
              <a:buChar char="•"/>
            </a:pPr>
            <a:r>
              <a:rPr lang="en-US" sz="2000" dirty="0"/>
              <a:t>Administrative tools</a:t>
            </a:r>
          </a:p>
          <a:p>
            <a:pPr marL="285750" indent="-285750">
              <a:lnSpc>
                <a:spcPct val="200000"/>
              </a:lnSpc>
              <a:buFont typeface="Arial" panose="020B0604020202020204" pitchFamily="34" charset="0"/>
              <a:buChar char="•"/>
            </a:pPr>
            <a:r>
              <a:rPr lang="en-US" sz="2000" dirty="0"/>
              <a:t>System requirements</a:t>
            </a:r>
          </a:p>
          <a:p>
            <a:pPr marL="285750" indent="-285750">
              <a:lnSpc>
                <a:spcPct val="200000"/>
              </a:lnSpc>
              <a:buFont typeface="Arial" panose="020B0604020202020204" pitchFamily="34" charset="0"/>
              <a:buChar char="•"/>
            </a:pPr>
            <a:r>
              <a:rPr lang="en-US" sz="2000" dirty="0"/>
              <a:t>Data storage</a:t>
            </a:r>
          </a:p>
          <a:p>
            <a:pPr marL="285750" indent="-285750">
              <a:lnSpc>
                <a:spcPct val="200000"/>
              </a:lnSpc>
              <a:buFont typeface="Arial" panose="020B0604020202020204" pitchFamily="34" charset="0"/>
              <a:buChar char="•"/>
            </a:pPr>
            <a:r>
              <a:rPr lang="en-US" sz="2000" dirty="0"/>
              <a:t>Security</a:t>
            </a:r>
          </a:p>
        </p:txBody>
      </p:sp>
      <p:pic>
        <p:nvPicPr>
          <p:cNvPr id="12" name="Picture 11" descr="A blue lock and shield with check mark&#10;&#10;AI-generated content may be incorrect.">
            <a:extLst>
              <a:ext uri="{FF2B5EF4-FFF2-40B4-BE49-F238E27FC236}">
                <a16:creationId xmlns:a16="http://schemas.microsoft.com/office/drawing/2014/main" id="{ECE98841-D245-BA0C-FBCE-5C6E057585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6169" y="2552764"/>
            <a:ext cx="1752472" cy="1752472"/>
          </a:xfrm>
          <a:prstGeom prst="rect">
            <a:avLst/>
          </a:prstGeom>
        </p:spPr>
      </p:pic>
      <p:pic>
        <p:nvPicPr>
          <p:cNvPr id="14" name="Picture 13">
            <a:extLst>
              <a:ext uri="{FF2B5EF4-FFF2-40B4-BE49-F238E27FC236}">
                <a16:creationId xmlns:a16="http://schemas.microsoft.com/office/drawing/2014/main" id="{92E8A1F5-B754-2AB1-2734-9C5FC5BAF2EB}"/>
              </a:ext>
            </a:extLst>
          </p:cNvPr>
          <p:cNvPicPr>
            <a:picLocks noChangeAspect="1"/>
          </p:cNvPicPr>
          <p:nvPr/>
        </p:nvPicPr>
        <p:blipFill>
          <a:blip r:embed="rId4"/>
          <a:stretch>
            <a:fillRect/>
          </a:stretch>
        </p:blipFill>
        <p:spPr>
          <a:xfrm>
            <a:off x="7619621" y="2552764"/>
            <a:ext cx="1752472" cy="1752472"/>
          </a:xfrm>
          <a:prstGeom prst="rect">
            <a:avLst/>
          </a:prstGeom>
        </p:spPr>
      </p:pic>
      <p:pic>
        <p:nvPicPr>
          <p:cNvPr id="3" name="Picture 2" descr="A logo with a light bulb and text&#10;&#10;AI-generated content may be incorrect.">
            <a:extLst>
              <a:ext uri="{FF2B5EF4-FFF2-40B4-BE49-F238E27FC236}">
                <a16:creationId xmlns:a16="http://schemas.microsoft.com/office/drawing/2014/main" id="{4071D38F-4514-2501-A71E-4063E8D25C5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435960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30B569-EFAB-5D0B-5805-779BF4F604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53CBA4-4646-FBD2-58BA-9CAEB90DA639}"/>
              </a:ext>
            </a:extLst>
          </p:cNvPr>
          <p:cNvSpPr>
            <a:spLocks noGrp="1"/>
          </p:cNvSpPr>
          <p:nvPr>
            <p:ph type="title"/>
          </p:nvPr>
        </p:nvSpPr>
        <p:spPr/>
        <p:txBody>
          <a:bodyPr/>
          <a:lstStyle/>
          <a:p>
            <a:r>
              <a:rPr lang="en-US" dirty="0"/>
              <a:t>Nonfunctional Requirements</a:t>
            </a:r>
          </a:p>
        </p:txBody>
      </p:sp>
      <p:pic>
        <p:nvPicPr>
          <p:cNvPr id="3" name="Picture 2" descr="A logo with a light bulb and text&#10;&#10;AI-generated content may be incorrect.">
            <a:extLst>
              <a:ext uri="{FF2B5EF4-FFF2-40B4-BE49-F238E27FC236}">
                <a16:creationId xmlns:a16="http://schemas.microsoft.com/office/drawing/2014/main" id="{B0EF75C4-38CF-B684-CD2E-9E607FDF86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
        <p:nvSpPr>
          <p:cNvPr id="4" name="TextBox 3">
            <a:extLst>
              <a:ext uri="{FF2B5EF4-FFF2-40B4-BE49-F238E27FC236}">
                <a16:creationId xmlns:a16="http://schemas.microsoft.com/office/drawing/2014/main" id="{26533C51-4C05-291F-EC90-687738912887}"/>
              </a:ext>
            </a:extLst>
          </p:cNvPr>
          <p:cNvSpPr txBox="1"/>
          <p:nvPr/>
        </p:nvSpPr>
        <p:spPr>
          <a:xfrm>
            <a:off x="1230923" y="2074985"/>
            <a:ext cx="10058400" cy="5909310"/>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t>Performance</a:t>
            </a:r>
          </a:p>
          <a:p>
            <a:pPr marL="285750" indent="-285750">
              <a:lnSpc>
                <a:spcPct val="200000"/>
              </a:lnSpc>
              <a:buFont typeface="Arial" panose="020B0604020202020204" pitchFamily="34" charset="0"/>
              <a:buChar char="•"/>
            </a:pPr>
            <a:r>
              <a:rPr lang="en-US" sz="2000" dirty="0"/>
              <a:t>Security</a:t>
            </a:r>
          </a:p>
          <a:p>
            <a:pPr marL="285750" indent="-285750">
              <a:lnSpc>
                <a:spcPct val="200000"/>
              </a:lnSpc>
              <a:buFont typeface="Arial" panose="020B0604020202020204" pitchFamily="34" charset="0"/>
              <a:buChar char="•"/>
            </a:pPr>
            <a:r>
              <a:rPr lang="en-US" sz="2000" dirty="0"/>
              <a:t>Usability</a:t>
            </a:r>
          </a:p>
          <a:p>
            <a:pPr marL="285750" indent="-285750">
              <a:lnSpc>
                <a:spcPct val="200000"/>
              </a:lnSpc>
              <a:buFont typeface="Arial" panose="020B0604020202020204" pitchFamily="34" charset="0"/>
              <a:buChar char="•"/>
            </a:pPr>
            <a:r>
              <a:rPr lang="en-US" sz="2000" dirty="0"/>
              <a:t>Compatibility</a:t>
            </a:r>
          </a:p>
          <a:p>
            <a:pPr marL="285750" indent="-285750">
              <a:lnSpc>
                <a:spcPct val="200000"/>
              </a:lnSpc>
              <a:buFont typeface="Arial" panose="020B0604020202020204" pitchFamily="34" charset="0"/>
              <a:buChar char="•"/>
            </a:pPr>
            <a:r>
              <a:rPr lang="en-US" sz="2000" dirty="0"/>
              <a:t>Privacy</a:t>
            </a:r>
          </a:p>
          <a:p>
            <a:pPr marL="285750" indent="-285750">
              <a:lnSpc>
                <a:spcPct val="200000"/>
              </a:lnSpc>
              <a:buFont typeface="Arial" panose="020B0604020202020204" pitchFamily="34" charset="0"/>
              <a:buChar char="•"/>
            </a:pPr>
            <a:r>
              <a:rPr lang="en-US" sz="2000" dirty="0"/>
              <a:t>Scalability</a:t>
            </a:r>
          </a:p>
          <a:p>
            <a:pPr marL="285750" indent="-285750">
              <a:lnSpc>
                <a:spcPct val="200000"/>
              </a:lnSpc>
              <a:buFont typeface="Arial" panose="020B0604020202020204" pitchFamily="34" charset="0"/>
              <a:buChar char="•"/>
            </a:pPr>
            <a:endParaRPr lang="en-US" sz="2000" dirty="0"/>
          </a:p>
          <a:p>
            <a:pPr marL="285750" indent="-285750">
              <a:lnSpc>
                <a:spcPct val="200000"/>
              </a:lnSpc>
              <a:buFont typeface="Arial" panose="020B0604020202020204" pitchFamily="34" charset="0"/>
              <a:buChar char="•"/>
            </a:pPr>
            <a:endParaRPr lang="en-US" sz="2000" dirty="0"/>
          </a:p>
          <a:p>
            <a:pPr marL="285750" indent="-285750">
              <a:lnSpc>
                <a:spcPct val="200000"/>
              </a:lnSpc>
              <a:buFont typeface="Arial" panose="020B0604020202020204" pitchFamily="34" charset="0"/>
              <a:buChar char="•"/>
            </a:pPr>
            <a:endParaRPr lang="en-US" sz="2000"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39213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1443C0-5831-67B6-D214-3A26D4C6E3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A0897B-ED9E-6382-1775-8C38E586EADA}"/>
              </a:ext>
            </a:extLst>
          </p:cNvPr>
          <p:cNvSpPr>
            <a:spLocks noGrp="1"/>
          </p:cNvSpPr>
          <p:nvPr>
            <p:ph type="title"/>
          </p:nvPr>
        </p:nvSpPr>
        <p:spPr/>
        <p:txBody>
          <a:bodyPr/>
          <a:lstStyle/>
          <a:p>
            <a:r>
              <a:rPr lang="en-US" dirty="0"/>
              <a:t>Other Requirements</a:t>
            </a:r>
          </a:p>
        </p:txBody>
      </p:sp>
      <p:pic>
        <p:nvPicPr>
          <p:cNvPr id="3" name="Picture 2" descr="A logo with a light bulb and text&#10;&#10;AI-generated content may be incorrect.">
            <a:extLst>
              <a:ext uri="{FF2B5EF4-FFF2-40B4-BE49-F238E27FC236}">
                <a16:creationId xmlns:a16="http://schemas.microsoft.com/office/drawing/2014/main" id="{75E0B5E4-75C9-5EE6-4F84-3BA9D2CC16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2018098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D24A11-D06A-C1CA-15C1-CF4950357A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DE63B3-AF50-6302-048B-9AE131B90500}"/>
              </a:ext>
            </a:extLst>
          </p:cNvPr>
          <p:cNvSpPr>
            <a:spLocks noGrp="1"/>
          </p:cNvSpPr>
          <p:nvPr>
            <p:ph type="title"/>
          </p:nvPr>
        </p:nvSpPr>
        <p:spPr/>
        <p:txBody>
          <a:bodyPr/>
          <a:lstStyle/>
          <a:p>
            <a:r>
              <a:rPr lang="en-US" dirty="0"/>
              <a:t>User stories</a:t>
            </a:r>
          </a:p>
        </p:txBody>
      </p:sp>
      <p:pic>
        <p:nvPicPr>
          <p:cNvPr id="3" name="Picture 2" descr="A logo with a light bulb and text&#10;&#10;AI-generated content may be incorrect.">
            <a:extLst>
              <a:ext uri="{FF2B5EF4-FFF2-40B4-BE49-F238E27FC236}">
                <a16:creationId xmlns:a16="http://schemas.microsoft.com/office/drawing/2014/main" id="{9AF740B4-CFF1-4ACB-0272-82E2BC2576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
        <p:nvSpPr>
          <p:cNvPr id="4" name="TextBox 3">
            <a:extLst>
              <a:ext uri="{FF2B5EF4-FFF2-40B4-BE49-F238E27FC236}">
                <a16:creationId xmlns:a16="http://schemas.microsoft.com/office/drawing/2014/main" id="{21447073-681B-9ADC-940A-1A9D2FEBC2C6}"/>
              </a:ext>
            </a:extLst>
          </p:cNvPr>
          <p:cNvSpPr txBox="1"/>
          <p:nvPr/>
        </p:nvSpPr>
        <p:spPr>
          <a:xfrm>
            <a:off x="1219200" y="2133600"/>
            <a:ext cx="10135217" cy="369332"/>
          </a:xfrm>
          <a:prstGeom prst="rect">
            <a:avLst/>
          </a:prstGeom>
          <a:noFill/>
        </p:spPr>
        <p:txBody>
          <a:bodyPr wrap="square" rtlCol="0">
            <a:spAutoFit/>
          </a:bodyPr>
          <a:lstStyle/>
          <a:p>
            <a:endParaRPr lang="en-US" dirty="0"/>
          </a:p>
        </p:txBody>
      </p:sp>
      <p:graphicFrame>
        <p:nvGraphicFramePr>
          <p:cNvPr id="6" name="Table 5">
            <a:extLst>
              <a:ext uri="{FF2B5EF4-FFF2-40B4-BE49-F238E27FC236}">
                <a16:creationId xmlns:a16="http://schemas.microsoft.com/office/drawing/2014/main" id="{04851B91-042A-7BA3-A8A8-16D789FF69AD}"/>
              </a:ext>
            </a:extLst>
          </p:cNvPr>
          <p:cNvGraphicFramePr>
            <a:graphicFrameLocks noGrp="1"/>
          </p:cNvGraphicFramePr>
          <p:nvPr>
            <p:extLst>
              <p:ext uri="{D42A27DB-BD31-4B8C-83A1-F6EECF244321}">
                <p14:modId xmlns:p14="http://schemas.microsoft.com/office/powerpoint/2010/main" val="735283010"/>
              </p:ext>
            </p:extLst>
          </p:nvPr>
        </p:nvGraphicFramePr>
        <p:xfrm>
          <a:off x="2032000" y="2133600"/>
          <a:ext cx="8127999" cy="3666371"/>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177593112"/>
                    </a:ext>
                  </a:extLst>
                </a:gridCol>
                <a:gridCol w="2709333">
                  <a:extLst>
                    <a:ext uri="{9D8B030D-6E8A-4147-A177-3AD203B41FA5}">
                      <a16:colId xmlns:a16="http://schemas.microsoft.com/office/drawing/2014/main" val="3174007709"/>
                    </a:ext>
                  </a:extLst>
                </a:gridCol>
                <a:gridCol w="2709333">
                  <a:extLst>
                    <a:ext uri="{9D8B030D-6E8A-4147-A177-3AD203B41FA5}">
                      <a16:colId xmlns:a16="http://schemas.microsoft.com/office/drawing/2014/main" val="1701496129"/>
                    </a:ext>
                  </a:extLst>
                </a:gridCol>
              </a:tblGrid>
              <a:tr h="374531">
                <a:tc>
                  <a:txBody>
                    <a:bodyPr/>
                    <a:lstStyle/>
                    <a:p>
                      <a:r>
                        <a:rPr lang="en-US" dirty="0"/>
                        <a:t>As a </a:t>
                      </a:r>
                    </a:p>
                  </a:txBody>
                  <a:tcPr/>
                </a:tc>
                <a:tc>
                  <a:txBody>
                    <a:bodyPr/>
                    <a:lstStyle/>
                    <a:p>
                      <a:r>
                        <a:rPr lang="en-US" dirty="0"/>
                        <a:t>I need the system to</a:t>
                      </a:r>
                    </a:p>
                  </a:txBody>
                  <a:tcPr/>
                </a:tc>
                <a:tc>
                  <a:txBody>
                    <a:bodyPr/>
                    <a:lstStyle/>
                    <a:p>
                      <a:r>
                        <a:rPr lang="en-US" dirty="0"/>
                        <a:t>So that I may</a:t>
                      </a:r>
                    </a:p>
                  </a:txBody>
                  <a:tcPr/>
                </a:tc>
                <a:extLst>
                  <a:ext uri="{0D108BD9-81ED-4DB2-BD59-A6C34878D82A}">
                    <a16:rowId xmlns:a16="http://schemas.microsoft.com/office/drawing/2014/main" val="2930410368"/>
                  </a:ext>
                </a:extLst>
              </a:tr>
              <a:tr h="370840">
                <a:tc>
                  <a:txBody>
                    <a:bodyPr/>
                    <a:lstStyle/>
                    <a:p>
                      <a:r>
                        <a:rPr lang="en-US" dirty="0"/>
                        <a:t>Off-Campus College Student</a:t>
                      </a:r>
                    </a:p>
                  </a:txBody>
                  <a:tcPr/>
                </a:tc>
                <a:tc>
                  <a:txBody>
                    <a:bodyPr/>
                    <a:lstStyle/>
                    <a:p>
                      <a:r>
                        <a:rPr lang="en-US" dirty="0"/>
                        <a:t>Load and function in a reliable timeframe to access resources</a:t>
                      </a:r>
                    </a:p>
                  </a:txBody>
                  <a:tcPr/>
                </a:tc>
                <a:tc>
                  <a:txBody>
                    <a:bodyPr/>
                    <a:lstStyle/>
                    <a:p>
                      <a:r>
                        <a:rPr lang="en-US" dirty="0"/>
                        <a:t>Access my study resources without losing focus or motivation.</a:t>
                      </a:r>
                    </a:p>
                  </a:txBody>
                  <a:tcPr/>
                </a:tc>
                <a:extLst>
                  <a:ext uri="{0D108BD9-81ED-4DB2-BD59-A6C34878D82A}">
                    <a16:rowId xmlns:a16="http://schemas.microsoft.com/office/drawing/2014/main" val="2498506487"/>
                  </a:ext>
                </a:extLst>
              </a:tr>
              <a:tr h="370840">
                <a:tc>
                  <a:txBody>
                    <a:bodyPr/>
                    <a:lstStyle/>
                    <a:p>
                      <a:r>
                        <a:rPr lang="en-US" dirty="0"/>
                        <a:t>Mobile User</a:t>
                      </a:r>
                    </a:p>
                  </a:txBody>
                  <a:tcPr/>
                </a:tc>
                <a:tc>
                  <a:txBody>
                    <a:bodyPr/>
                    <a:lstStyle/>
                    <a:p>
                      <a:r>
                        <a:rPr lang="en-US" dirty="0"/>
                        <a:t>Sync my data securely across all devices</a:t>
                      </a:r>
                    </a:p>
                  </a:txBody>
                  <a:tcPr/>
                </a:tc>
                <a:tc>
                  <a:txBody>
                    <a:bodyPr/>
                    <a:lstStyle/>
                    <a:p>
                      <a:r>
                        <a:rPr lang="en-US" dirty="0"/>
                        <a:t>Ensure my progress is safely backed up while using the software away from the computer.</a:t>
                      </a:r>
                    </a:p>
                  </a:txBody>
                  <a:tcPr/>
                </a:tc>
                <a:extLst>
                  <a:ext uri="{0D108BD9-81ED-4DB2-BD59-A6C34878D82A}">
                    <a16:rowId xmlns:a16="http://schemas.microsoft.com/office/drawing/2014/main" val="2564123598"/>
                  </a:ext>
                </a:extLst>
              </a:tr>
              <a:tr h="370840">
                <a:tc>
                  <a:txBody>
                    <a:bodyPr/>
                    <a:lstStyle/>
                    <a:p>
                      <a:r>
                        <a:rPr lang="en-US" dirty="0"/>
                        <a:t>College Student in a Study Group</a:t>
                      </a:r>
                    </a:p>
                  </a:txBody>
                  <a:tcPr/>
                </a:tc>
                <a:tc>
                  <a:txBody>
                    <a:bodyPr/>
                    <a:lstStyle/>
                    <a:p>
                      <a:r>
                        <a:rPr lang="en-US" dirty="0"/>
                        <a:t>Keep online study rooms stable and responsive, even when multiple users are connected</a:t>
                      </a:r>
                    </a:p>
                  </a:txBody>
                  <a:tcPr/>
                </a:tc>
                <a:tc>
                  <a:txBody>
                    <a:bodyPr/>
                    <a:lstStyle/>
                    <a:p>
                      <a:r>
                        <a:rPr lang="en-US" dirty="0"/>
                        <a:t>Work efficiently with my peers without interruptions or lag.</a:t>
                      </a:r>
                    </a:p>
                  </a:txBody>
                  <a:tcPr/>
                </a:tc>
                <a:extLst>
                  <a:ext uri="{0D108BD9-81ED-4DB2-BD59-A6C34878D82A}">
                    <a16:rowId xmlns:a16="http://schemas.microsoft.com/office/drawing/2014/main" val="989154535"/>
                  </a:ext>
                </a:extLst>
              </a:tr>
            </a:tbl>
          </a:graphicData>
        </a:graphic>
      </p:graphicFrame>
    </p:spTree>
    <p:extLst>
      <p:ext uri="{BB962C8B-B14F-4D97-AF65-F5344CB8AC3E}">
        <p14:creationId xmlns:p14="http://schemas.microsoft.com/office/powerpoint/2010/main" val="2082572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7370C-15A4-16B8-AD52-E7FBC5338475}"/>
              </a:ext>
            </a:extLst>
          </p:cNvPr>
          <p:cNvSpPr>
            <a:spLocks noGrp="1"/>
          </p:cNvSpPr>
          <p:nvPr>
            <p:ph type="title"/>
          </p:nvPr>
        </p:nvSpPr>
        <p:spPr/>
        <p:txBody>
          <a:bodyPr/>
          <a:lstStyle/>
          <a:p>
            <a:r>
              <a:rPr lang="en-US" dirty="0"/>
              <a:t>Introduction</a:t>
            </a:r>
          </a:p>
        </p:txBody>
      </p:sp>
      <p:sp>
        <p:nvSpPr>
          <p:cNvPr id="3" name="TextBox 2">
            <a:extLst>
              <a:ext uri="{FF2B5EF4-FFF2-40B4-BE49-F238E27FC236}">
                <a16:creationId xmlns:a16="http://schemas.microsoft.com/office/drawing/2014/main" id="{19EB5F87-5DE1-5BB0-67E1-44B411F2B2C8}"/>
              </a:ext>
            </a:extLst>
          </p:cNvPr>
          <p:cNvSpPr txBox="1"/>
          <p:nvPr/>
        </p:nvSpPr>
        <p:spPr>
          <a:xfrm>
            <a:off x="506896" y="1432271"/>
            <a:ext cx="7275444" cy="5632311"/>
          </a:xfrm>
          <a:prstGeom prst="rect">
            <a:avLst/>
          </a:prstGeom>
          <a:noFill/>
        </p:spPr>
        <p:txBody>
          <a:bodyPr wrap="square" rtlCol="0">
            <a:spAutoFit/>
          </a:bodyPr>
          <a:lstStyle/>
          <a:p>
            <a:pPr marL="342900" indent="-342900">
              <a:buFont typeface="+mj-lt"/>
              <a:buAutoNum type="arabicPeriod"/>
            </a:pPr>
            <a:r>
              <a:rPr lang="en-US" b="1" dirty="0">
                <a:latin typeface="Arial" panose="020B0604020202020204" pitchFamily="34" charset="0"/>
                <a:cs typeface="Arial" panose="020B0604020202020204" pitchFamily="34" charset="0"/>
              </a:rPr>
              <a:t>Purpose</a:t>
            </a:r>
            <a:r>
              <a:rPr lang="en-US" dirty="0">
                <a:latin typeface="Arial" panose="020B0604020202020204" pitchFamily="34" charset="0"/>
                <a:cs typeface="Arial" panose="020B0604020202020204" pitchFamily="34" charset="0"/>
              </a:rPr>
              <a:t> - This Software Requirements Specification (SRS) document defines the software requirements for Studious, a study-themed web application designed to enhance productivity and collaboration for students and self-learners. This document specifies all functional and non-functional requirements for the Studious v1.0 release. It focuses on the web application portion of the system. Any unrelated components, such as mobile versions, End-to-end encryption, and AI implementation, are excluded.   </a:t>
            </a:r>
          </a:p>
          <a:p>
            <a:pPr marL="342900" indent="-342900">
              <a:buFont typeface="+mj-lt"/>
              <a:buAutoNum type="arabicPeriod"/>
            </a:pPr>
            <a:endParaRPr lang="en-US" dirty="0">
              <a:latin typeface="Arial" panose="020B0604020202020204" pitchFamily="34" charset="0"/>
              <a:cs typeface="Arial" panose="020B0604020202020204" pitchFamily="34" charset="0"/>
            </a:endParaRPr>
          </a:p>
          <a:p>
            <a:pPr marL="342900" indent="-342900">
              <a:buFont typeface="+mj-lt"/>
              <a:buAutoNum type="arabicPeriod"/>
            </a:pPr>
            <a:r>
              <a:rPr lang="en-US" b="1" dirty="0">
                <a:latin typeface="Arial" panose="020B0604020202020204" pitchFamily="34" charset="0"/>
                <a:cs typeface="Arial" panose="020B0604020202020204" pitchFamily="34" charset="0"/>
              </a:rPr>
              <a:t>Document Conventions – </a:t>
            </a:r>
            <a:r>
              <a:rPr lang="en-US" dirty="0">
                <a:latin typeface="Arial" panose="020B0604020202020204" pitchFamily="34" charset="0"/>
                <a:cs typeface="Arial" panose="020B0604020202020204" pitchFamily="34" charset="0"/>
              </a:rPr>
              <a:t>Headings, Bold Text, “Must” statements, and priorities explicitly stated for each major requirement and are not inherited by default </a:t>
            </a:r>
          </a:p>
          <a:p>
            <a:pPr marL="342900" indent="-342900">
              <a:buFont typeface="+mj-lt"/>
              <a:buAutoNum type="arabicPeriod"/>
            </a:pPr>
            <a:endParaRPr lang="en-US" dirty="0">
              <a:latin typeface="Arial" panose="020B0604020202020204" pitchFamily="34" charset="0"/>
              <a:cs typeface="Arial" panose="020B0604020202020204" pitchFamily="34" charset="0"/>
            </a:endParaRPr>
          </a:p>
          <a:p>
            <a:pPr marL="342900" indent="-342900">
              <a:buFont typeface="+mj-lt"/>
              <a:buAutoNum type="arabicPeriod"/>
            </a:pPr>
            <a:r>
              <a:rPr lang="en-US" b="1" dirty="0">
                <a:latin typeface="Arial" panose="020B0604020202020204" pitchFamily="34" charset="0"/>
                <a:cs typeface="Arial" panose="020B0604020202020204" pitchFamily="34" charset="0"/>
              </a:rPr>
              <a:t>Intended Audience – </a:t>
            </a:r>
            <a:r>
              <a:rPr lang="en-US" i="1" dirty="0">
                <a:latin typeface="Arial" panose="020B0604020202020204" pitchFamily="34" charset="0"/>
                <a:cs typeface="Arial" panose="020B0604020202020204" pitchFamily="34" charset="0"/>
              </a:rPr>
              <a:t>Developers</a:t>
            </a:r>
            <a:r>
              <a:rPr lang="en-US" dirty="0">
                <a:latin typeface="Arial" panose="020B0604020202020204" pitchFamily="34" charset="0"/>
                <a:cs typeface="Arial" panose="020B0604020202020204" pitchFamily="34" charset="0"/>
              </a:rPr>
              <a:t> to understand system architecture/implement features, </a:t>
            </a:r>
            <a:r>
              <a:rPr lang="en-US" i="1" dirty="0">
                <a:latin typeface="Arial" panose="020B0604020202020204" pitchFamily="34" charset="0"/>
                <a:cs typeface="Arial" panose="020B0604020202020204" pitchFamily="34" charset="0"/>
              </a:rPr>
              <a:t>Project Managers </a:t>
            </a:r>
            <a:r>
              <a:rPr lang="en-US" dirty="0">
                <a:latin typeface="Arial" panose="020B0604020202020204" pitchFamily="34" charset="0"/>
                <a:cs typeface="Arial" panose="020B0604020202020204" pitchFamily="34" charset="0"/>
              </a:rPr>
              <a:t>to plan and manage deliverables and milestones, </a:t>
            </a:r>
            <a:r>
              <a:rPr lang="en-US" i="1" dirty="0">
                <a:latin typeface="Arial" panose="020B0604020202020204" pitchFamily="34" charset="0"/>
                <a:cs typeface="Arial" panose="020B0604020202020204" pitchFamily="34" charset="0"/>
              </a:rPr>
              <a:t>testers</a:t>
            </a:r>
            <a:r>
              <a:rPr lang="en-US" dirty="0">
                <a:latin typeface="Arial" panose="020B0604020202020204" pitchFamily="34" charset="0"/>
                <a:cs typeface="Arial" panose="020B0604020202020204" pitchFamily="34" charset="0"/>
              </a:rPr>
              <a:t> to develop test cases, and </a:t>
            </a:r>
            <a:r>
              <a:rPr lang="en-US" i="1" dirty="0">
                <a:latin typeface="Arial" panose="020B0604020202020204" pitchFamily="34" charset="0"/>
                <a:cs typeface="Arial" panose="020B0604020202020204" pitchFamily="34" charset="0"/>
              </a:rPr>
              <a:t>stakeholders</a:t>
            </a:r>
            <a:r>
              <a:rPr lang="en-US" dirty="0">
                <a:latin typeface="Arial" panose="020B0604020202020204" pitchFamily="34" charset="0"/>
                <a:cs typeface="Arial" panose="020B0604020202020204" pitchFamily="34" charset="0"/>
              </a:rPr>
              <a:t> to validate that the platform aligns with academic goals.</a:t>
            </a:r>
          </a:p>
          <a:p>
            <a:pPr marL="342900" indent="-342900">
              <a:buFont typeface="+mj-lt"/>
              <a:buAutoNum type="arabicPeriod"/>
            </a:pPr>
            <a:endParaRPr lang="en-US" b="1" dirty="0"/>
          </a:p>
          <a:p>
            <a:pPr marL="285750" indent="-285750">
              <a:buFont typeface="Arial" panose="020B0604020202020204" pitchFamily="34" charset="0"/>
              <a:buChar char="•"/>
            </a:pPr>
            <a:endParaRPr lang="en-US" b="1" dirty="0"/>
          </a:p>
        </p:txBody>
      </p:sp>
      <p:pic>
        <p:nvPicPr>
          <p:cNvPr id="4" name="Picture 3" descr="A logo with a light bulb and text&#10;&#10;AI-generated content may be incorrect.">
            <a:extLst>
              <a:ext uri="{FF2B5EF4-FFF2-40B4-BE49-F238E27FC236}">
                <a16:creationId xmlns:a16="http://schemas.microsoft.com/office/drawing/2014/main" id="{C2D3A9C6-7014-BCBB-5C4F-02FE8B87A9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1523606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AE6CA-2470-21F2-E199-8888BD704C30}"/>
              </a:ext>
            </a:extLst>
          </p:cNvPr>
          <p:cNvSpPr>
            <a:spLocks noGrp="1"/>
          </p:cNvSpPr>
          <p:nvPr>
            <p:ph type="title"/>
          </p:nvPr>
        </p:nvSpPr>
        <p:spPr/>
        <p:txBody>
          <a:bodyPr/>
          <a:lstStyle/>
          <a:p>
            <a:r>
              <a:rPr lang="en-US" dirty="0"/>
              <a:t>Introduction</a:t>
            </a:r>
          </a:p>
        </p:txBody>
      </p:sp>
      <p:sp>
        <p:nvSpPr>
          <p:cNvPr id="3" name="TextBox 2">
            <a:extLst>
              <a:ext uri="{FF2B5EF4-FFF2-40B4-BE49-F238E27FC236}">
                <a16:creationId xmlns:a16="http://schemas.microsoft.com/office/drawing/2014/main" id="{5BA1BCCA-74BC-4196-E9AD-75FF08F5725C}"/>
              </a:ext>
            </a:extLst>
          </p:cNvPr>
          <p:cNvSpPr txBox="1"/>
          <p:nvPr/>
        </p:nvSpPr>
        <p:spPr>
          <a:xfrm>
            <a:off x="838200" y="1868557"/>
            <a:ext cx="6993835" cy="4616648"/>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4. Product Scope: </a:t>
            </a:r>
            <a:r>
              <a:rPr lang="en-US" sz="1600" dirty="0">
                <a:latin typeface="Arial" panose="020B0604020202020204" pitchFamily="34" charset="0"/>
                <a:cs typeface="Arial" panose="020B0604020202020204" pitchFamily="34" charset="0"/>
              </a:rPr>
              <a:t>The scope for Studious defines the boundaries, objectives, and key use cases for the application, focusing on its academic and collaborative features. For a detailed review of the scope of our application please refer to our </a:t>
            </a:r>
            <a:r>
              <a:rPr lang="en-US" sz="1600" u="sng" dirty="0">
                <a:latin typeface="Arial" panose="020B0604020202020204" pitchFamily="34" charset="0"/>
                <a:cs typeface="Arial" panose="020B0604020202020204" pitchFamily="34" charset="0"/>
                <a:hlinkClick r:id="rId2" action="ppaction://hlinkfile"/>
              </a:rPr>
              <a:t>Scope and Vision Document</a:t>
            </a:r>
            <a:r>
              <a:rPr lang="en-US" sz="1600" dirty="0">
                <a:latin typeface="Arial" panose="020B0604020202020204" pitchFamily="34" charset="0"/>
                <a:cs typeface="Arial" panose="020B0604020202020204" pitchFamily="34" charset="0"/>
              </a:rPr>
              <a:t> located in the GitHub.</a:t>
            </a:r>
          </a:p>
          <a:p>
            <a:endParaRPr lang="en-US"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pPr lvl="0"/>
            <a:r>
              <a:rPr lang="en-US" sz="1600" b="1" dirty="0">
                <a:latin typeface="Arial" panose="020B0604020202020204" pitchFamily="34" charset="0"/>
                <a:cs typeface="Arial" panose="020B0604020202020204" pitchFamily="34" charset="0"/>
              </a:rPr>
              <a:t>5. References: </a:t>
            </a:r>
          </a:p>
          <a:p>
            <a:pPr lvl="0"/>
            <a:r>
              <a:rPr lang="en-US" sz="1600" b="1" dirty="0">
                <a:latin typeface="Arial" panose="020B0604020202020204" pitchFamily="34" charset="0"/>
                <a:cs typeface="Arial" panose="020B0604020202020204" pitchFamily="34" charset="0"/>
              </a:rPr>
              <a:t>* </a:t>
            </a:r>
            <a:r>
              <a:rPr lang="en-US" sz="1600" dirty="0">
                <a:latin typeface="Arial" panose="020B0604020202020204" pitchFamily="34" charset="0"/>
                <a:cs typeface="Arial" panose="020B0604020202020204" pitchFamily="34" charset="0"/>
              </a:rPr>
              <a:t>IEEE Std. 830-1998: </a:t>
            </a:r>
            <a:r>
              <a:rPr lang="en-US" sz="1600" i="1" dirty="0">
                <a:latin typeface="Arial" panose="020B0604020202020204" pitchFamily="34" charset="0"/>
                <a:cs typeface="Arial" panose="020B0604020202020204" pitchFamily="34" charset="0"/>
              </a:rPr>
              <a:t>IEEE Recommended Practice for Software Requirements Specifications</a:t>
            </a:r>
            <a:endParaRPr lang="en-US" sz="1600" dirty="0">
              <a:latin typeface="Arial" panose="020B0604020202020204" pitchFamily="34" charset="0"/>
              <a:cs typeface="Arial" panose="020B0604020202020204" pitchFamily="34" charset="0"/>
            </a:endParaRPr>
          </a:p>
          <a:p>
            <a:pPr lvl="0"/>
            <a:r>
              <a:rPr lang="en-US" sz="1600" dirty="0">
                <a:latin typeface="Arial" panose="020B0604020202020204" pitchFamily="34" charset="0"/>
                <a:cs typeface="Arial" panose="020B0604020202020204" pitchFamily="34" charset="0"/>
              </a:rPr>
              <a:t>*W3C Web Standards Documentation - </a:t>
            </a:r>
            <a:r>
              <a:rPr lang="en-US" sz="1600" u="sng" dirty="0">
                <a:latin typeface="Arial" panose="020B0604020202020204" pitchFamily="34" charset="0"/>
                <a:cs typeface="Arial" panose="020B0604020202020204" pitchFamily="34" charset="0"/>
                <a:hlinkClick r:id="rId3"/>
              </a:rPr>
              <a:t>https://www.w3.org/TR/html52/</a:t>
            </a:r>
            <a:endParaRPr lang="en-US" sz="1600" dirty="0">
              <a:latin typeface="Arial" panose="020B0604020202020204" pitchFamily="34" charset="0"/>
              <a:cs typeface="Arial" panose="020B0604020202020204" pitchFamily="34" charset="0"/>
            </a:endParaRPr>
          </a:p>
          <a:p>
            <a:pPr lvl="0"/>
            <a:r>
              <a:rPr lang="en-US" sz="1600" dirty="0">
                <a:latin typeface="Arial" panose="020B0604020202020204" pitchFamily="34" charset="0"/>
                <a:cs typeface="Arial" panose="020B0604020202020204" pitchFamily="34" charset="0"/>
              </a:rPr>
              <a:t>*MDN Web Docs - https://developer.mozilla.org/</a:t>
            </a:r>
          </a:p>
          <a:p>
            <a:pPr lvl="0"/>
            <a:r>
              <a:rPr lang="en-US" sz="1600" dirty="0">
                <a:latin typeface="Arial" panose="020B0604020202020204" pitchFamily="34" charset="0"/>
                <a:cs typeface="Arial" panose="020B0604020202020204" pitchFamily="34" charset="0"/>
              </a:rPr>
              <a:t>*React Developer Documentation - https://react.dev/</a:t>
            </a:r>
          </a:p>
          <a:p>
            <a:pPr lvl="0"/>
            <a:r>
              <a:rPr lang="en-US" sz="1600" dirty="0">
                <a:latin typeface="Arial" panose="020B0604020202020204" pitchFamily="34" charset="0"/>
                <a:cs typeface="Arial" panose="020B0604020202020204" pitchFamily="34" charset="0"/>
              </a:rPr>
              <a:t>*Node.js Official Documentation - https://nodejs.org/</a:t>
            </a:r>
          </a:p>
          <a:p>
            <a:pPr lvl="0"/>
            <a:r>
              <a:rPr lang="en-US" sz="1600" dirty="0">
                <a:latin typeface="Arial" panose="020B0604020202020204" pitchFamily="34" charset="0"/>
                <a:cs typeface="Arial" panose="020B0604020202020204" pitchFamily="34" charset="0"/>
              </a:rPr>
              <a:t>*PostgreSQL Documentation - </a:t>
            </a:r>
            <a:r>
              <a:rPr lang="en-US" sz="1600" u="sng" dirty="0">
                <a:latin typeface="Arial" panose="020B0604020202020204" pitchFamily="34" charset="0"/>
                <a:cs typeface="Arial" panose="020B0604020202020204" pitchFamily="34" charset="0"/>
                <a:hlinkClick r:id="rId4"/>
              </a:rPr>
              <a:t>https://www.postgresql.org/docs/</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*Scope and Vision Document - </a:t>
            </a:r>
            <a:r>
              <a:rPr lang="en-US" sz="1600" u="sng" dirty="0">
                <a:latin typeface="Arial" panose="020B0604020202020204" pitchFamily="34" charset="0"/>
                <a:cs typeface="Arial" panose="020B0604020202020204" pitchFamily="34" charset="0"/>
                <a:hlinkClick r:id="rId5"/>
              </a:rPr>
              <a:t>https://github.com/hudcho/Studious/</a:t>
            </a:r>
            <a:r>
              <a:rPr lang="en-US" sz="1600" dirty="0">
                <a:latin typeface="Arial" panose="020B0604020202020204" pitchFamily="34" charset="0"/>
                <a:cs typeface="Arial" panose="020B0604020202020204" pitchFamily="34" charset="0"/>
              </a:rPr>
              <a:t> </a:t>
            </a:r>
            <a:br>
              <a:rPr lang="en-US" sz="1600" dirty="0">
                <a:latin typeface="Arial" panose="020B0604020202020204" pitchFamily="34" charset="0"/>
                <a:cs typeface="Arial" panose="020B0604020202020204" pitchFamily="34" charset="0"/>
              </a:rPr>
            </a:br>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b="1" dirty="0"/>
          </a:p>
        </p:txBody>
      </p:sp>
      <p:pic>
        <p:nvPicPr>
          <p:cNvPr id="4" name="Picture 3" descr="A logo with a light bulb and text&#10;&#10;AI-generated content may be incorrect.">
            <a:extLst>
              <a:ext uri="{FF2B5EF4-FFF2-40B4-BE49-F238E27FC236}">
                <a16:creationId xmlns:a16="http://schemas.microsoft.com/office/drawing/2014/main" id="{18E6143B-91CD-41A6-08DE-5339F403592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549960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5173F-C27E-90A6-D719-BB988746C2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C2CA3B-343F-0D28-E25C-84CD77B0D77A}"/>
              </a:ext>
            </a:extLst>
          </p:cNvPr>
          <p:cNvSpPr>
            <a:spLocks noGrp="1"/>
          </p:cNvSpPr>
          <p:nvPr>
            <p:ph type="title"/>
          </p:nvPr>
        </p:nvSpPr>
        <p:spPr/>
        <p:txBody>
          <a:bodyPr/>
          <a:lstStyle/>
          <a:p>
            <a:r>
              <a:rPr lang="en-US" dirty="0"/>
              <a:t>Overview</a:t>
            </a:r>
          </a:p>
        </p:txBody>
      </p:sp>
      <p:sp>
        <p:nvSpPr>
          <p:cNvPr id="5" name="TextBox 4">
            <a:extLst>
              <a:ext uri="{FF2B5EF4-FFF2-40B4-BE49-F238E27FC236}">
                <a16:creationId xmlns:a16="http://schemas.microsoft.com/office/drawing/2014/main" id="{E3CDCAAF-4A23-6CDA-0BA8-7AEC1AD4E0B7}"/>
              </a:ext>
            </a:extLst>
          </p:cNvPr>
          <p:cNvSpPr txBox="1"/>
          <p:nvPr/>
        </p:nvSpPr>
        <p:spPr>
          <a:xfrm>
            <a:off x="838200" y="1848678"/>
            <a:ext cx="6546574" cy="3139321"/>
          </a:xfrm>
          <a:prstGeom prst="rect">
            <a:avLst/>
          </a:prstGeom>
          <a:noFill/>
        </p:spPr>
        <p:txBody>
          <a:bodyPr wrap="square" rtlCol="0">
            <a:spAutoFit/>
          </a:bodyPr>
          <a:lstStyle/>
          <a:p>
            <a:pPr marL="342900" indent="-342900">
              <a:buFont typeface="+mj-lt"/>
              <a:buAutoNum type="arabicPeriod"/>
            </a:pPr>
            <a:r>
              <a:rPr lang="en-US" b="1" dirty="0"/>
              <a:t>Product Perspective: </a:t>
            </a:r>
            <a:r>
              <a:rPr lang="en-US" dirty="0"/>
              <a:t>Studious will be deployed using modern web technologies, including: </a:t>
            </a:r>
          </a:p>
          <a:p>
            <a:pPr marL="285750" lvl="0" indent="-285750">
              <a:buFont typeface="Arial" panose="020B0604020202020204" pitchFamily="34" charset="0"/>
              <a:buChar char="•"/>
            </a:pPr>
            <a:r>
              <a:rPr lang="en-US" b="1" dirty="0"/>
              <a:t>Frontend:</a:t>
            </a:r>
            <a:r>
              <a:rPr lang="en-US" dirty="0"/>
              <a:t> React (with Tailwind CSS for UI styling)</a:t>
            </a:r>
          </a:p>
          <a:p>
            <a:pPr marL="285750" lvl="0" indent="-285750">
              <a:buFont typeface="Arial" panose="020B0604020202020204" pitchFamily="34" charset="0"/>
              <a:buChar char="•"/>
            </a:pPr>
            <a:r>
              <a:rPr lang="en-US" b="1" dirty="0"/>
              <a:t>Backend:</a:t>
            </a:r>
            <a:r>
              <a:rPr lang="en-US" dirty="0"/>
              <a:t> Node.js and Express</a:t>
            </a:r>
          </a:p>
          <a:p>
            <a:pPr marL="285750" lvl="0" indent="-285750">
              <a:buFont typeface="Arial" panose="020B0604020202020204" pitchFamily="34" charset="0"/>
              <a:buChar char="•"/>
            </a:pPr>
            <a:r>
              <a:rPr lang="en-US" b="1" dirty="0"/>
              <a:t>Database:</a:t>
            </a:r>
            <a:r>
              <a:rPr lang="en-US" dirty="0"/>
              <a:t> PostgreSQL</a:t>
            </a:r>
          </a:p>
          <a:p>
            <a:pPr marL="285750" lvl="0" indent="-285750">
              <a:buFont typeface="Arial" panose="020B0604020202020204" pitchFamily="34" charset="0"/>
              <a:buChar char="•"/>
            </a:pPr>
            <a:r>
              <a:rPr lang="en-US" b="1" dirty="0"/>
              <a:t>Real-Time Communication:</a:t>
            </a:r>
            <a:r>
              <a:rPr lang="en-US" dirty="0"/>
              <a:t> Socket.io</a:t>
            </a:r>
          </a:p>
          <a:p>
            <a:pPr marL="285750" lvl="0" indent="-285750">
              <a:buFont typeface="Arial" panose="020B0604020202020204" pitchFamily="34" charset="0"/>
              <a:buChar char="•"/>
            </a:pPr>
            <a:r>
              <a:rPr lang="en-US" b="1" dirty="0"/>
              <a:t>Deployment:</a:t>
            </a:r>
            <a:r>
              <a:rPr lang="en-US" dirty="0"/>
              <a:t> Frontend hosted on </a:t>
            </a:r>
            <a:r>
              <a:rPr lang="en-US" dirty="0" err="1"/>
              <a:t>Vercel</a:t>
            </a:r>
            <a:r>
              <a:rPr lang="en-US" dirty="0"/>
              <a:t>, Backend hosted on Render</a:t>
            </a:r>
          </a:p>
          <a:p>
            <a:pPr marL="285750" lvl="0" indent="-285750">
              <a:buFont typeface="Arial" panose="020B0604020202020204" pitchFamily="34" charset="0"/>
              <a:buChar char="•"/>
            </a:pPr>
            <a:endParaRPr lang="en-US" dirty="0"/>
          </a:p>
          <a:p>
            <a:pPr lvl="0"/>
            <a:endParaRPr lang="en-US" dirty="0"/>
          </a:p>
          <a:p>
            <a:pPr marL="285750" indent="-285750">
              <a:buFont typeface="Arial" panose="020B0604020202020204" pitchFamily="34" charset="0"/>
              <a:buChar char="•"/>
            </a:pPr>
            <a:endParaRPr lang="en-US" b="1" dirty="0"/>
          </a:p>
        </p:txBody>
      </p:sp>
      <p:pic>
        <p:nvPicPr>
          <p:cNvPr id="7" name="Picture 6">
            <a:extLst>
              <a:ext uri="{FF2B5EF4-FFF2-40B4-BE49-F238E27FC236}">
                <a16:creationId xmlns:a16="http://schemas.microsoft.com/office/drawing/2014/main" id="{66B922AC-98E4-0750-D191-8DA96CA7CA05}"/>
              </a:ext>
            </a:extLst>
          </p:cNvPr>
          <p:cNvPicPr>
            <a:picLocks noChangeAspect="1"/>
          </p:cNvPicPr>
          <p:nvPr/>
        </p:nvPicPr>
        <p:blipFill>
          <a:blip r:embed="rId3"/>
          <a:stretch>
            <a:fillRect/>
          </a:stretch>
        </p:blipFill>
        <p:spPr>
          <a:xfrm>
            <a:off x="156541" y="4678561"/>
            <a:ext cx="8074514" cy="2487552"/>
          </a:xfrm>
          <a:prstGeom prst="rect">
            <a:avLst/>
          </a:prstGeom>
        </p:spPr>
      </p:pic>
      <p:pic>
        <p:nvPicPr>
          <p:cNvPr id="3" name="Picture 2" descr="A logo with a light bulb and text&#10;&#10;AI-generated content may be incorrect.">
            <a:extLst>
              <a:ext uri="{FF2B5EF4-FFF2-40B4-BE49-F238E27FC236}">
                <a16:creationId xmlns:a16="http://schemas.microsoft.com/office/drawing/2014/main" id="{65CD8835-198C-C063-6032-B138E179B3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167976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66B10-05C4-91E7-87CD-A0B8F2A703DE}"/>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kern="1200">
                <a:solidFill>
                  <a:schemeClr val="tx1"/>
                </a:solidFill>
                <a:latin typeface="+mj-lt"/>
                <a:ea typeface="+mj-ea"/>
                <a:cs typeface="+mj-cs"/>
              </a:rPr>
              <a:t>Overview</a:t>
            </a:r>
          </a:p>
        </p:txBody>
      </p:sp>
      <p:sp>
        <p:nvSpPr>
          <p:cNvPr id="3" name="TextBox 2">
            <a:extLst>
              <a:ext uri="{FF2B5EF4-FFF2-40B4-BE49-F238E27FC236}">
                <a16:creationId xmlns:a16="http://schemas.microsoft.com/office/drawing/2014/main" id="{158B7440-D8D5-F8B9-C859-C3F8DF963896}"/>
              </a:ext>
            </a:extLst>
          </p:cNvPr>
          <p:cNvSpPr txBox="1"/>
          <p:nvPr/>
        </p:nvSpPr>
        <p:spPr>
          <a:xfrm>
            <a:off x="5894962" y="1984443"/>
            <a:ext cx="5458838" cy="4192520"/>
          </a:xfrm>
          <a:prstGeom prst="rect">
            <a:avLst/>
          </a:prstGeom>
        </p:spPr>
        <p:txBody>
          <a:bodyPr vert="horz" lIns="91440" tIns="45720" rIns="91440" bIns="45720" rtlCol="0">
            <a:normAutofit/>
          </a:bodyPr>
          <a:lstStyle/>
          <a:p>
            <a:pPr>
              <a:lnSpc>
                <a:spcPct val="90000"/>
              </a:lnSpc>
              <a:spcAft>
                <a:spcPts val="600"/>
              </a:spcAft>
            </a:pPr>
            <a:r>
              <a:rPr lang="en-US" b="1" dirty="0"/>
              <a:t>2. Product Functions</a:t>
            </a:r>
            <a:r>
              <a:rPr lang="en-US" dirty="0"/>
              <a:t>:  Study Circles, Direct Messaging, User Profiles, Note Sharing &amp; Requesting, Calendar &amp; Assignment Tracking, Pomodoro Timer, and Interactive Study Tools.</a:t>
            </a:r>
          </a:p>
          <a:p>
            <a:pPr indent="-228600">
              <a:lnSpc>
                <a:spcPct val="90000"/>
              </a:lnSpc>
              <a:spcAft>
                <a:spcPts val="600"/>
              </a:spcAft>
              <a:buFont typeface="Arial" panose="020B0604020202020204" pitchFamily="34" charset="0"/>
              <a:buChar char="•"/>
            </a:pPr>
            <a:endParaRPr lang="en-US" dirty="0"/>
          </a:p>
          <a:p>
            <a:pPr>
              <a:lnSpc>
                <a:spcPct val="90000"/>
              </a:lnSpc>
              <a:spcAft>
                <a:spcPts val="600"/>
              </a:spcAft>
            </a:pPr>
            <a:r>
              <a:rPr lang="en-US" b="1" dirty="0"/>
              <a:t>3. User Classes and Characteristics</a:t>
            </a:r>
            <a:r>
              <a:rPr lang="en-US" dirty="0"/>
              <a:t>: Depicted on the left</a:t>
            </a:r>
          </a:p>
          <a:p>
            <a:pPr>
              <a:lnSpc>
                <a:spcPct val="90000"/>
              </a:lnSpc>
              <a:spcAft>
                <a:spcPts val="600"/>
              </a:spcAft>
            </a:pPr>
            <a:endParaRPr lang="en-US" dirty="0"/>
          </a:p>
          <a:p>
            <a:pPr>
              <a:lnSpc>
                <a:spcPct val="90000"/>
              </a:lnSpc>
              <a:spcAft>
                <a:spcPts val="600"/>
              </a:spcAft>
            </a:pPr>
            <a:r>
              <a:rPr lang="en-US" b="1" dirty="0"/>
              <a:t>4. Operating Environment</a:t>
            </a:r>
            <a:r>
              <a:rPr lang="en-US" dirty="0"/>
              <a:t>: Supporting Environments include:</a:t>
            </a:r>
          </a:p>
          <a:p>
            <a:pPr lvl="0"/>
            <a:r>
              <a:rPr lang="en-US" sz="1400" b="1" dirty="0"/>
              <a:t>Operating Systems:</a:t>
            </a:r>
            <a:r>
              <a:rPr lang="en-US" sz="1400" dirty="0"/>
              <a:t> Windows 10+, macOS 12+, Linux (Ubuntu 20.04+)</a:t>
            </a:r>
          </a:p>
          <a:p>
            <a:pPr lvl="0"/>
            <a:r>
              <a:rPr lang="en-US" sz="1400" b="1" dirty="0"/>
              <a:t>Browsers:</a:t>
            </a:r>
            <a:r>
              <a:rPr lang="en-US" sz="1400" dirty="0"/>
              <a:t> Chrome (v110+), Edge (v110+), Firefox (v100+), Safari (v15+)</a:t>
            </a:r>
          </a:p>
          <a:p>
            <a:pPr lvl="0"/>
            <a:r>
              <a:rPr lang="en-US" sz="1400" b="1" dirty="0"/>
              <a:t>Internet Connection:</a:t>
            </a:r>
            <a:r>
              <a:rPr lang="en-US" sz="1400" dirty="0"/>
              <a:t> Required for messaging, data storage, and collaboration.</a:t>
            </a:r>
          </a:p>
          <a:p>
            <a:pPr>
              <a:lnSpc>
                <a:spcPct val="90000"/>
              </a:lnSpc>
              <a:spcAft>
                <a:spcPts val="600"/>
              </a:spcAft>
            </a:pPr>
            <a:endParaRPr lang="en-US" dirty="0"/>
          </a:p>
          <a:p>
            <a:pPr>
              <a:lnSpc>
                <a:spcPct val="90000"/>
              </a:lnSpc>
              <a:spcAft>
                <a:spcPts val="600"/>
              </a:spcAft>
            </a:pPr>
            <a:endParaRPr lang="en-US" b="1" dirty="0"/>
          </a:p>
          <a:p>
            <a:pPr indent="-228600">
              <a:lnSpc>
                <a:spcPct val="90000"/>
              </a:lnSpc>
              <a:spcAft>
                <a:spcPts val="600"/>
              </a:spcAft>
              <a:buFont typeface="Arial" panose="020B0604020202020204" pitchFamily="34" charset="0"/>
              <a:buChar char="•"/>
            </a:pPr>
            <a:endParaRPr lang="en-US" b="1" dirty="0"/>
          </a:p>
          <a:p>
            <a:pPr indent="-228600">
              <a:lnSpc>
                <a:spcPct val="90000"/>
              </a:lnSpc>
              <a:spcAft>
                <a:spcPts val="600"/>
              </a:spcAft>
              <a:buFont typeface="Arial" panose="020B0604020202020204" pitchFamily="34" charset="0"/>
              <a:buChar char="•"/>
            </a:pPr>
            <a:endParaRPr lang="en-US" b="1" dirty="0"/>
          </a:p>
        </p:txBody>
      </p:sp>
      <p:graphicFrame>
        <p:nvGraphicFramePr>
          <p:cNvPr id="4" name="Table 3">
            <a:extLst>
              <a:ext uri="{FF2B5EF4-FFF2-40B4-BE49-F238E27FC236}">
                <a16:creationId xmlns:a16="http://schemas.microsoft.com/office/drawing/2014/main" id="{69BC4DB0-04E7-FE90-13C3-8988BA32C186}"/>
              </a:ext>
            </a:extLst>
          </p:cNvPr>
          <p:cNvGraphicFramePr>
            <a:graphicFrameLocks noGrp="1"/>
          </p:cNvGraphicFramePr>
          <p:nvPr>
            <p:extLst>
              <p:ext uri="{D42A27DB-BD31-4B8C-83A1-F6EECF244321}">
                <p14:modId xmlns:p14="http://schemas.microsoft.com/office/powerpoint/2010/main" val="3141556323"/>
              </p:ext>
            </p:extLst>
          </p:nvPr>
        </p:nvGraphicFramePr>
        <p:xfrm>
          <a:off x="95857" y="2388564"/>
          <a:ext cx="4777383" cy="1152303"/>
        </p:xfrm>
        <a:graphic>
          <a:graphicData uri="http://schemas.openxmlformats.org/drawingml/2006/table">
            <a:tbl>
              <a:tblPr firstRow="1" firstCol="1" bandRow="1"/>
              <a:tblGrid>
                <a:gridCol w="1069056">
                  <a:extLst>
                    <a:ext uri="{9D8B030D-6E8A-4147-A177-3AD203B41FA5}">
                      <a16:colId xmlns:a16="http://schemas.microsoft.com/office/drawing/2014/main" val="650291121"/>
                    </a:ext>
                  </a:extLst>
                </a:gridCol>
                <a:gridCol w="2327499">
                  <a:extLst>
                    <a:ext uri="{9D8B030D-6E8A-4147-A177-3AD203B41FA5}">
                      <a16:colId xmlns:a16="http://schemas.microsoft.com/office/drawing/2014/main" val="3048312930"/>
                    </a:ext>
                  </a:extLst>
                </a:gridCol>
                <a:gridCol w="664802">
                  <a:extLst>
                    <a:ext uri="{9D8B030D-6E8A-4147-A177-3AD203B41FA5}">
                      <a16:colId xmlns:a16="http://schemas.microsoft.com/office/drawing/2014/main" val="2569473128"/>
                    </a:ext>
                  </a:extLst>
                </a:gridCol>
                <a:gridCol w="716026">
                  <a:extLst>
                    <a:ext uri="{9D8B030D-6E8A-4147-A177-3AD203B41FA5}">
                      <a16:colId xmlns:a16="http://schemas.microsoft.com/office/drawing/2014/main" val="2408838475"/>
                    </a:ext>
                  </a:extLst>
                </a:gridCol>
              </a:tblGrid>
              <a:tr h="0">
                <a:tc>
                  <a:txBody>
                    <a:bodyPr/>
                    <a:lstStyle/>
                    <a:p>
                      <a:pPr marL="0" marR="0" algn="ctr" fontAlgn="ctr">
                        <a:lnSpc>
                          <a:spcPts val="1200"/>
                        </a:lnSpc>
                        <a:buNone/>
                      </a:pPr>
                      <a:r>
                        <a:rPr lang="en-US" sz="1000" b="1"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User Class</a:t>
                      </a:r>
                      <a:endParaRPr lang="en-US" sz="1600" b="0" i="0" u="none" strike="noStrike" dirty="0">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ctr" fontAlgn="ctr">
                        <a:lnSpc>
                          <a:spcPts val="1200"/>
                        </a:lnSpc>
                        <a:buNone/>
                      </a:pPr>
                      <a:r>
                        <a:rPr lang="en-US" sz="1000" b="1"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Description</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ctr" fontAlgn="ctr">
                        <a:lnSpc>
                          <a:spcPts val="1200"/>
                        </a:lnSpc>
                        <a:buNone/>
                      </a:pPr>
                      <a:r>
                        <a:rPr lang="en-US" sz="1000" b="1"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Technical Expertise</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ctr" fontAlgn="ctr">
                        <a:lnSpc>
                          <a:spcPts val="1200"/>
                        </a:lnSpc>
                        <a:buNone/>
                      </a:pPr>
                      <a:r>
                        <a:rPr lang="en-US" sz="1000" b="1"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Frequency of Use</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extLst>
                  <a:ext uri="{0D108BD9-81ED-4DB2-BD59-A6C34878D82A}">
                    <a16:rowId xmlns:a16="http://schemas.microsoft.com/office/drawing/2014/main" val="1657638819"/>
                  </a:ext>
                </a:extLst>
              </a:tr>
              <a:tr h="320966">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Students:</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Primary users who collaborate in study circles and track study progress.</a:t>
                      </a:r>
                      <a:endParaRPr lang="en-US" sz="1600" b="0" i="0" u="none" strike="noStrike" dirty="0">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Basic–Moderate</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Daily</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extLst>
                  <a:ext uri="{0D108BD9-81ED-4DB2-BD59-A6C34878D82A}">
                    <a16:rowId xmlns:a16="http://schemas.microsoft.com/office/drawing/2014/main" val="4266940528"/>
                  </a:ext>
                </a:extLst>
              </a:tr>
              <a:tr h="188061">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Educators/Tutors:</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Create or oversee group study sessions.</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Moderate</a:t>
                      </a:r>
                      <a:endParaRPr lang="en-US" sz="1600" b="0" i="0" u="none" strike="noStrike" dirty="0">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Weekly</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extLst>
                  <a:ext uri="{0D108BD9-81ED-4DB2-BD59-A6C34878D82A}">
                    <a16:rowId xmlns:a16="http://schemas.microsoft.com/office/drawing/2014/main" val="734647132"/>
                  </a:ext>
                </a:extLst>
              </a:tr>
              <a:tr h="320966">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Administrators:</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Manage user accounts, data integrity, and system maintenance.</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a:effectLst/>
                          <a:latin typeface="Times New Roman" panose="02020603050405020304" pitchFamily="18" charset="0"/>
                          <a:ea typeface="Times New Roman" panose="02020603050405020304" pitchFamily="18" charset="0"/>
                          <a:cs typeface="Times New Roman" panose="02020603050405020304" pitchFamily="18" charset="0"/>
                        </a:rPr>
                        <a:t>Advanced</a:t>
                      </a:r>
                      <a:endParaRPr lang="en-US" sz="1600" b="0" i="0" u="none" strike="noStrike">
                        <a:effectLst/>
                        <a:latin typeface="Arial" panose="020B0604020202020204" pitchFamily="34" charset="0"/>
                      </a:endParaRPr>
                    </a:p>
                  </a:txBody>
                  <a:tcPr marL="8307" marR="8307" marT="8307" marB="8307" anchor="ctr">
                    <a:lnL>
                      <a:noFill/>
                    </a:lnL>
                    <a:lnR>
                      <a:noFill/>
                    </a:lnR>
                    <a:lnT>
                      <a:noFill/>
                    </a:lnT>
                    <a:lnB>
                      <a:noFill/>
                    </a:lnB>
                    <a:noFill/>
                  </a:tcPr>
                </a:tc>
                <a:tc>
                  <a:txBody>
                    <a:bodyPr/>
                    <a:lstStyle/>
                    <a:p>
                      <a:pPr marL="0" marR="0" algn="l" fontAlgn="ctr">
                        <a:lnSpc>
                          <a:spcPts val="1200"/>
                        </a:lnSpc>
                        <a:buNone/>
                      </a:pPr>
                      <a:r>
                        <a:rPr lang="en-US" sz="10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As needed</a:t>
                      </a:r>
                      <a:endParaRPr lang="en-US" sz="1600" b="0" i="0" u="none" strike="noStrike" dirty="0">
                        <a:effectLst/>
                        <a:latin typeface="Arial" panose="020B0604020202020204" pitchFamily="34" charset="0"/>
                      </a:endParaRPr>
                    </a:p>
                  </a:txBody>
                  <a:tcPr marL="8307" marR="8307" marT="8307" marB="8307" anchor="ctr">
                    <a:lnL>
                      <a:noFill/>
                    </a:lnL>
                    <a:lnR>
                      <a:noFill/>
                    </a:lnR>
                    <a:lnT>
                      <a:noFill/>
                    </a:lnT>
                    <a:lnB>
                      <a:noFill/>
                    </a:lnB>
                    <a:noFill/>
                  </a:tcPr>
                </a:tc>
                <a:extLst>
                  <a:ext uri="{0D108BD9-81ED-4DB2-BD59-A6C34878D82A}">
                    <a16:rowId xmlns:a16="http://schemas.microsoft.com/office/drawing/2014/main" val="2264448489"/>
                  </a:ext>
                </a:extLst>
              </a:tr>
            </a:tbl>
          </a:graphicData>
        </a:graphic>
      </p:graphicFrame>
      <p:pic>
        <p:nvPicPr>
          <p:cNvPr id="5" name="Picture 4" descr="A logo with a light bulb and text&#10;&#10;AI-generated content may be incorrect.">
            <a:extLst>
              <a:ext uri="{FF2B5EF4-FFF2-40B4-BE49-F238E27FC236}">
                <a16:creationId xmlns:a16="http://schemas.microsoft.com/office/drawing/2014/main" id="{1533204A-1E2B-A761-CF90-1CB784E380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21414206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48030-34E3-5373-2038-A447124E9A6C}"/>
              </a:ext>
            </a:extLst>
          </p:cNvPr>
          <p:cNvSpPr>
            <a:spLocks noGrp="1"/>
          </p:cNvSpPr>
          <p:nvPr>
            <p:ph type="title"/>
          </p:nvPr>
        </p:nvSpPr>
        <p:spPr/>
        <p:txBody>
          <a:bodyPr/>
          <a:lstStyle/>
          <a:p>
            <a:r>
              <a:rPr lang="en-US" dirty="0"/>
              <a:t>Overview</a:t>
            </a:r>
          </a:p>
        </p:txBody>
      </p:sp>
      <p:sp>
        <p:nvSpPr>
          <p:cNvPr id="3" name="TextBox 2">
            <a:extLst>
              <a:ext uri="{FF2B5EF4-FFF2-40B4-BE49-F238E27FC236}">
                <a16:creationId xmlns:a16="http://schemas.microsoft.com/office/drawing/2014/main" id="{906A5458-033A-76F0-2C5B-E0EC81D4301E}"/>
              </a:ext>
            </a:extLst>
          </p:cNvPr>
          <p:cNvSpPr txBox="1"/>
          <p:nvPr/>
        </p:nvSpPr>
        <p:spPr>
          <a:xfrm>
            <a:off x="838200" y="1590261"/>
            <a:ext cx="7692887" cy="6001643"/>
          </a:xfrm>
          <a:prstGeom prst="rect">
            <a:avLst/>
          </a:prstGeom>
          <a:noFill/>
        </p:spPr>
        <p:txBody>
          <a:bodyPr wrap="square" rtlCol="0">
            <a:spAutoFit/>
          </a:bodyPr>
          <a:lstStyle/>
          <a:p>
            <a:r>
              <a:rPr lang="en-US" sz="1400" b="1" dirty="0">
                <a:latin typeface="Arial" panose="020B0604020202020204" pitchFamily="34" charset="0"/>
                <a:cs typeface="Arial" panose="020B0604020202020204" pitchFamily="34" charset="0"/>
              </a:rPr>
              <a:t>5. Design &amp; Implementation Constraints:</a:t>
            </a:r>
          </a:p>
          <a:p>
            <a:pPr marL="285750" lvl="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Must be implemented using </a:t>
            </a:r>
            <a:r>
              <a:rPr lang="en-US" sz="1400" b="1" dirty="0">
                <a:latin typeface="Arial" panose="020B0604020202020204" pitchFamily="34" charset="0"/>
                <a:cs typeface="Arial" panose="020B0604020202020204" pitchFamily="34" charset="0"/>
              </a:rPr>
              <a:t>React</a:t>
            </a:r>
            <a:r>
              <a:rPr lang="en-US" sz="1400" dirty="0">
                <a:latin typeface="Arial" panose="020B0604020202020204" pitchFamily="34" charset="0"/>
                <a:cs typeface="Arial" panose="020B0604020202020204" pitchFamily="34" charset="0"/>
              </a:rPr>
              <a:t>, </a:t>
            </a:r>
            <a:r>
              <a:rPr lang="en-US" sz="1400" b="1" dirty="0">
                <a:latin typeface="Arial" panose="020B0604020202020204" pitchFamily="34" charset="0"/>
                <a:cs typeface="Arial" panose="020B0604020202020204" pitchFamily="34" charset="0"/>
              </a:rPr>
              <a:t>Node.js</a:t>
            </a:r>
            <a:r>
              <a:rPr lang="en-US" sz="1400" dirty="0">
                <a:latin typeface="Arial" panose="020B0604020202020204" pitchFamily="34" charset="0"/>
                <a:cs typeface="Arial" panose="020B0604020202020204" pitchFamily="34" charset="0"/>
              </a:rPr>
              <a:t>, </a:t>
            </a:r>
            <a:r>
              <a:rPr lang="en-US" sz="1400" b="1" dirty="0">
                <a:latin typeface="Arial" panose="020B0604020202020204" pitchFamily="34" charset="0"/>
                <a:cs typeface="Arial" panose="020B0604020202020204" pitchFamily="34" charset="0"/>
              </a:rPr>
              <a:t>Express</a:t>
            </a:r>
            <a:r>
              <a:rPr lang="en-US" sz="1400" dirty="0">
                <a:latin typeface="Arial" panose="020B0604020202020204" pitchFamily="34" charset="0"/>
                <a:cs typeface="Arial" panose="020B0604020202020204" pitchFamily="34" charset="0"/>
              </a:rPr>
              <a:t>, and </a:t>
            </a:r>
            <a:r>
              <a:rPr lang="en-US" sz="1400" b="1" dirty="0">
                <a:latin typeface="Arial" panose="020B0604020202020204" pitchFamily="34" charset="0"/>
                <a:cs typeface="Arial" panose="020B0604020202020204" pitchFamily="34" charset="0"/>
              </a:rPr>
              <a:t>PostgreSQL</a:t>
            </a:r>
            <a:r>
              <a:rPr lang="en-US" sz="1400" dirty="0">
                <a:latin typeface="Arial" panose="020B0604020202020204" pitchFamily="34" charset="0"/>
                <a:cs typeface="Arial" panose="020B0604020202020204" pitchFamily="34" charset="0"/>
              </a:rPr>
              <a:t>.</a:t>
            </a:r>
          </a:p>
          <a:p>
            <a:pPr marL="285750" lvl="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Must use </a:t>
            </a:r>
            <a:r>
              <a:rPr lang="en-US" sz="1400" b="1" dirty="0">
                <a:latin typeface="Arial" panose="020B0604020202020204" pitchFamily="34" charset="0"/>
                <a:cs typeface="Arial" panose="020B0604020202020204" pitchFamily="34" charset="0"/>
              </a:rPr>
              <a:t>Socket.io</a:t>
            </a:r>
            <a:r>
              <a:rPr lang="en-US" sz="1400" dirty="0">
                <a:latin typeface="Arial" panose="020B0604020202020204" pitchFamily="34" charset="0"/>
                <a:cs typeface="Arial" panose="020B0604020202020204" pitchFamily="34" charset="0"/>
              </a:rPr>
              <a:t> for real-time study circle and messaging functionality.</a:t>
            </a:r>
          </a:p>
          <a:p>
            <a:pPr marL="285750" lvl="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Must follow </a:t>
            </a:r>
            <a:r>
              <a:rPr lang="en-US" sz="1400" b="1" dirty="0">
                <a:latin typeface="Arial" panose="020B0604020202020204" pitchFamily="34" charset="0"/>
                <a:cs typeface="Arial" panose="020B0604020202020204" pitchFamily="34" charset="0"/>
              </a:rPr>
              <a:t>GDPR</a:t>
            </a:r>
            <a:r>
              <a:rPr lang="en-US" sz="1400" dirty="0">
                <a:latin typeface="Arial" panose="020B0604020202020204" pitchFamily="34" charset="0"/>
                <a:cs typeface="Arial" panose="020B0604020202020204" pitchFamily="34" charset="0"/>
              </a:rPr>
              <a:t> and </a:t>
            </a:r>
            <a:r>
              <a:rPr lang="en-US" sz="1400" b="1" dirty="0">
                <a:latin typeface="Arial" panose="020B0604020202020204" pitchFamily="34" charset="0"/>
                <a:cs typeface="Arial" panose="020B0604020202020204" pitchFamily="34" charset="0"/>
              </a:rPr>
              <a:t>FERPA</a:t>
            </a:r>
            <a:r>
              <a:rPr lang="en-US" sz="1400" dirty="0">
                <a:latin typeface="Arial" panose="020B0604020202020204" pitchFamily="34" charset="0"/>
                <a:cs typeface="Arial" panose="020B0604020202020204" pitchFamily="34" charset="0"/>
              </a:rPr>
              <a:t> compliance for data security.</a:t>
            </a:r>
          </a:p>
          <a:p>
            <a:pPr marL="285750" lvl="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Must use </a:t>
            </a:r>
            <a:r>
              <a:rPr lang="en-US" sz="1400" b="1" dirty="0">
                <a:latin typeface="Arial" panose="020B0604020202020204" pitchFamily="34" charset="0"/>
                <a:cs typeface="Arial" panose="020B0604020202020204" pitchFamily="34" charset="0"/>
              </a:rPr>
              <a:t>HTTPS</a:t>
            </a:r>
            <a:r>
              <a:rPr lang="en-US" sz="1400" dirty="0">
                <a:latin typeface="Arial" panose="020B0604020202020204" pitchFamily="34" charset="0"/>
                <a:cs typeface="Arial" panose="020B0604020202020204" pitchFamily="34" charset="0"/>
              </a:rPr>
              <a:t> for secure client-server communication.</a:t>
            </a:r>
          </a:p>
          <a:p>
            <a:pPr marL="285750" lvl="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Must ensure page load and response times within </a:t>
            </a:r>
            <a:r>
              <a:rPr lang="en-US" sz="1400" b="1" dirty="0">
                <a:latin typeface="Arial" panose="020B0604020202020204" pitchFamily="34" charset="0"/>
                <a:cs typeface="Arial" panose="020B0604020202020204" pitchFamily="34" charset="0"/>
              </a:rPr>
              <a:t>3 seconds</a:t>
            </a:r>
            <a:r>
              <a:rPr lang="en-US" sz="1400" dirty="0">
                <a:latin typeface="Arial" panose="020B0604020202020204" pitchFamily="34" charset="0"/>
                <a:cs typeface="Arial" panose="020B0604020202020204" pitchFamily="34" charset="0"/>
              </a:rPr>
              <a:t> under normal load.</a:t>
            </a:r>
          </a:p>
          <a:p>
            <a:pPr marL="285750" lvl="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Must be designed for scalability to support future cloud migration.</a:t>
            </a:r>
          </a:p>
          <a:p>
            <a:pPr marL="285750" lvl="0" indent="-28575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lvl="0"/>
            <a:r>
              <a:rPr lang="en-US" sz="1400" b="1" dirty="0">
                <a:latin typeface="Arial" panose="020B0604020202020204" pitchFamily="34" charset="0"/>
                <a:cs typeface="Arial" panose="020B0604020202020204" pitchFamily="34" charset="0"/>
              </a:rPr>
              <a:t>6. User Documentation: </a:t>
            </a:r>
            <a:r>
              <a:rPr lang="en-US" sz="1400" dirty="0">
                <a:latin typeface="Arial" panose="020B0604020202020204" pitchFamily="34" charset="0"/>
                <a:cs typeface="Arial" panose="020B0604020202020204" pitchFamily="34" charset="0"/>
              </a:rPr>
              <a:t>User Manual, Quick Start Guide, and FAQ Page, and Developer Documentation(Internal)</a:t>
            </a:r>
          </a:p>
          <a:p>
            <a:pPr lvl="0"/>
            <a:endParaRPr lang="en-US" sz="1400" b="1" dirty="0">
              <a:latin typeface="Arial" panose="020B0604020202020204" pitchFamily="34" charset="0"/>
              <a:cs typeface="Arial" panose="020B0604020202020204" pitchFamily="34" charset="0"/>
            </a:endParaRPr>
          </a:p>
          <a:p>
            <a:pPr lvl="0"/>
            <a:r>
              <a:rPr lang="en-US" sz="1400" b="1" dirty="0">
                <a:latin typeface="Arial" panose="020B0604020202020204" pitchFamily="34" charset="0"/>
                <a:cs typeface="Arial" panose="020B0604020202020204" pitchFamily="34" charset="0"/>
              </a:rPr>
              <a:t>7. Assumption and Dependencies</a:t>
            </a:r>
            <a:r>
              <a:rPr lang="en-US" sz="1400" dirty="0">
                <a:latin typeface="Arial" panose="020B0604020202020204" pitchFamily="34" charset="0"/>
                <a:cs typeface="Arial" panose="020B0604020202020204" pitchFamily="34" charset="0"/>
              </a:rPr>
              <a:t>: </a:t>
            </a:r>
          </a:p>
          <a:p>
            <a:pPr lvl="0"/>
            <a:r>
              <a:rPr lang="en-US" sz="1400" b="1" dirty="0">
                <a:latin typeface="Arial" panose="020B0604020202020204" pitchFamily="34" charset="0"/>
                <a:cs typeface="Arial" panose="020B0604020202020204" pitchFamily="34" charset="0"/>
              </a:rPr>
              <a:t>Assumptions: </a:t>
            </a:r>
          </a:p>
          <a:p>
            <a:pPr lvl="0"/>
            <a:r>
              <a:rPr lang="en-US" sz="1400" dirty="0">
                <a:latin typeface="Arial" panose="020B0604020202020204" pitchFamily="34" charset="0"/>
                <a:cs typeface="Arial" panose="020B0604020202020204" pitchFamily="34" charset="0"/>
              </a:rPr>
              <a:t>Users have reliable internet access and a modern browser.</a:t>
            </a:r>
          </a:p>
          <a:p>
            <a:pPr lvl="0"/>
            <a:r>
              <a:rPr lang="en-US" sz="1400" dirty="0">
                <a:latin typeface="Arial" panose="020B0604020202020204" pitchFamily="34" charset="0"/>
                <a:cs typeface="Arial" panose="020B0604020202020204" pitchFamily="34" charset="0"/>
              </a:rPr>
              <a:t>Users are familiar with basic online collaboration tools.</a:t>
            </a:r>
          </a:p>
          <a:p>
            <a:pPr lvl="0"/>
            <a:r>
              <a:rPr lang="en-US" sz="1400" dirty="0">
                <a:latin typeface="Arial" panose="020B0604020202020204" pitchFamily="34" charset="0"/>
                <a:cs typeface="Arial" panose="020B0604020202020204" pitchFamily="34" charset="0"/>
              </a:rPr>
              <a:t>Students and tutors will actively engage with the app’s productivity and communication features. </a:t>
            </a:r>
          </a:p>
          <a:p>
            <a:r>
              <a:rPr lang="en-US" sz="1400" b="1" dirty="0">
                <a:latin typeface="Arial" panose="020B0604020202020204" pitchFamily="34" charset="0"/>
                <a:cs typeface="Arial" panose="020B0604020202020204" pitchFamily="34" charset="0"/>
              </a:rPr>
              <a:t>Dependencies:</a:t>
            </a:r>
            <a:endParaRPr lang="en-US" sz="1400" dirty="0">
              <a:latin typeface="Arial" panose="020B0604020202020204" pitchFamily="34" charset="0"/>
              <a:cs typeface="Arial" panose="020B0604020202020204" pitchFamily="34" charset="0"/>
            </a:endParaRPr>
          </a:p>
          <a:p>
            <a:pPr lvl="0"/>
            <a:r>
              <a:rPr lang="en-US" sz="1400" dirty="0">
                <a:latin typeface="Arial" panose="020B0604020202020204" pitchFamily="34" charset="0"/>
                <a:cs typeface="Arial" panose="020B0604020202020204" pitchFamily="34" charset="0"/>
              </a:rPr>
              <a:t>Node.js and Express for backend logic.</a:t>
            </a:r>
          </a:p>
          <a:p>
            <a:pPr lvl="0"/>
            <a:r>
              <a:rPr lang="en-US" sz="1400" dirty="0">
                <a:latin typeface="Arial" panose="020B0604020202020204" pitchFamily="34" charset="0"/>
                <a:cs typeface="Arial" panose="020B0604020202020204" pitchFamily="34" charset="0"/>
              </a:rPr>
              <a:t>PostgreSQL for database management.</a:t>
            </a:r>
          </a:p>
          <a:p>
            <a:pPr lvl="0"/>
            <a:r>
              <a:rPr lang="en-US" sz="1400" dirty="0">
                <a:latin typeface="Arial" panose="020B0604020202020204" pitchFamily="34" charset="0"/>
                <a:cs typeface="Arial" panose="020B0604020202020204" pitchFamily="34" charset="0"/>
              </a:rPr>
              <a:t>Socket.io for real-time communication.</a:t>
            </a:r>
          </a:p>
          <a:p>
            <a:pPr lvl="0"/>
            <a:r>
              <a:rPr lang="en-US" sz="1400" dirty="0" err="1">
                <a:latin typeface="Arial" panose="020B0604020202020204" pitchFamily="34" charset="0"/>
                <a:cs typeface="Arial" panose="020B0604020202020204" pitchFamily="34" charset="0"/>
              </a:rPr>
              <a:t>Vercel</a:t>
            </a:r>
            <a:r>
              <a:rPr lang="en-US" sz="1400" dirty="0">
                <a:latin typeface="Arial" panose="020B0604020202020204" pitchFamily="34" charset="0"/>
                <a:cs typeface="Arial" panose="020B0604020202020204" pitchFamily="34" charset="0"/>
              </a:rPr>
              <a:t> (frontend) and Render (backend) for hosting and deployment</a:t>
            </a:r>
            <a:r>
              <a:rPr lang="en-US" sz="1600" dirty="0">
                <a:latin typeface="Arial" panose="020B0604020202020204" pitchFamily="34" charset="0"/>
                <a:cs typeface="Arial" panose="020B0604020202020204" pitchFamily="34" charset="0"/>
              </a:rPr>
              <a:t>.</a:t>
            </a:r>
          </a:p>
          <a:p>
            <a:pPr lvl="0"/>
            <a:endParaRPr lang="en-US" dirty="0"/>
          </a:p>
          <a:p>
            <a:pPr lvl="0"/>
            <a:endParaRPr lang="en-US" dirty="0"/>
          </a:p>
          <a:p>
            <a:pPr lvl="0"/>
            <a:endParaRPr lang="en-US" dirty="0"/>
          </a:p>
          <a:p>
            <a:pPr marL="285750" indent="-285750">
              <a:buFont typeface="Arial" panose="020B0604020202020204" pitchFamily="34" charset="0"/>
              <a:buChar char="•"/>
            </a:pPr>
            <a:endParaRPr lang="en-US" b="1" dirty="0"/>
          </a:p>
        </p:txBody>
      </p:sp>
      <p:pic>
        <p:nvPicPr>
          <p:cNvPr id="4" name="Picture 3" descr="A logo with a light bulb and text&#10;&#10;AI-generated content may be incorrect.">
            <a:extLst>
              <a:ext uri="{FF2B5EF4-FFF2-40B4-BE49-F238E27FC236}">
                <a16:creationId xmlns:a16="http://schemas.microsoft.com/office/drawing/2014/main" id="{C19250EB-AB88-B1C6-7BE3-3E1C8F0390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1656116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98F31-40D5-F7C1-EFDB-C579570D6D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43A5E3-728B-5C50-D629-CBA2EBAB681A}"/>
              </a:ext>
            </a:extLst>
          </p:cNvPr>
          <p:cNvSpPr>
            <a:spLocks noGrp="1"/>
          </p:cNvSpPr>
          <p:nvPr>
            <p:ph type="title"/>
          </p:nvPr>
        </p:nvSpPr>
        <p:spPr/>
        <p:txBody>
          <a:bodyPr/>
          <a:lstStyle/>
          <a:p>
            <a:r>
              <a:rPr lang="en-US" dirty="0"/>
              <a:t>External Interface</a:t>
            </a:r>
          </a:p>
        </p:txBody>
      </p:sp>
      <p:graphicFrame>
        <p:nvGraphicFramePr>
          <p:cNvPr id="3" name="Table 2">
            <a:extLst>
              <a:ext uri="{FF2B5EF4-FFF2-40B4-BE49-F238E27FC236}">
                <a16:creationId xmlns:a16="http://schemas.microsoft.com/office/drawing/2014/main" id="{9CA18B5D-6BD9-CA18-F968-1C0D4F0BE7F8}"/>
              </a:ext>
            </a:extLst>
          </p:cNvPr>
          <p:cNvGraphicFramePr>
            <a:graphicFrameLocks noGrp="1"/>
          </p:cNvGraphicFramePr>
          <p:nvPr>
            <p:extLst>
              <p:ext uri="{D42A27DB-BD31-4B8C-83A1-F6EECF244321}">
                <p14:modId xmlns:p14="http://schemas.microsoft.com/office/powerpoint/2010/main" val="1499875323"/>
              </p:ext>
            </p:extLst>
          </p:nvPr>
        </p:nvGraphicFramePr>
        <p:xfrm>
          <a:off x="868680" y="2139256"/>
          <a:ext cx="10515600" cy="3571240"/>
        </p:xfrm>
        <a:graphic>
          <a:graphicData uri="http://schemas.openxmlformats.org/drawingml/2006/table">
            <a:tbl>
              <a:tblPr firstRow="1" bandRow="1">
                <a:tableStyleId>{5C22544A-7EE6-4342-B048-85BDC9FD1C3A}</a:tableStyleId>
              </a:tblPr>
              <a:tblGrid>
                <a:gridCol w="1719944">
                  <a:extLst>
                    <a:ext uri="{9D8B030D-6E8A-4147-A177-3AD203B41FA5}">
                      <a16:colId xmlns:a16="http://schemas.microsoft.com/office/drawing/2014/main" val="4174102130"/>
                    </a:ext>
                  </a:extLst>
                </a:gridCol>
                <a:gridCol w="1948543">
                  <a:extLst>
                    <a:ext uri="{9D8B030D-6E8A-4147-A177-3AD203B41FA5}">
                      <a16:colId xmlns:a16="http://schemas.microsoft.com/office/drawing/2014/main" val="1712366548"/>
                    </a:ext>
                  </a:extLst>
                </a:gridCol>
                <a:gridCol w="5072743">
                  <a:extLst>
                    <a:ext uri="{9D8B030D-6E8A-4147-A177-3AD203B41FA5}">
                      <a16:colId xmlns:a16="http://schemas.microsoft.com/office/drawing/2014/main" val="911734909"/>
                    </a:ext>
                  </a:extLst>
                </a:gridCol>
                <a:gridCol w="1774370">
                  <a:extLst>
                    <a:ext uri="{9D8B030D-6E8A-4147-A177-3AD203B41FA5}">
                      <a16:colId xmlns:a16="http://schemas.microsoft.com/office/drawing/2014/main" val="3654786738"/>
                    </a:ext>
                  </a:extLst>
                </a:gridCol>
              </a:tblGrid>
              <a:tr h="370840">
                <a:tc>
                  <a:txBody>
                    <a:bodyPr/>
                    <a:lstStyle/>
                    <a:p>
                      <a:pPr algn="ctr"/>
                      <a:r>
                        <a:rPr lang="en-US" dirty="0"/>
                        <a:t>Request #</a:t>
                      </a:r>
                    </a:p>
                  </a:txBody>
                  <a:tcPr/>
                </a:tc>
                <a:tc>
                  <a:txBody>
                    <a:bodyPr/>
                    <a:lstStyle/>
                    <a:p>
                      <a:pPr algn="ctr"/>
                      <a:r>
                        <a:rPr lang="en-US" dirty="0"/>
                        <a:t>Feature</a:t>
                      </a:r>
                    </a:p>
                  </a:txBody>
                  <a:tcPr/>
                </a:tc>
                <a:tc>
                  <a:txBody>
                    <a:bodyPr/>
                    <a:lstStyle/>
                    <a:p>
                      <a:pPr algn="ctr"/>
                      <a:r>
                        <a:rPr lang="en-US" sz="1600" dirty="0"/>
                        <a:t>External Interface Sentence</a:t>
                      </a:r>
                    </a:p>
                  </a:txBody>
                  <a:tcPr/>
                </a:tc>
                <a:tc>
                  <a:txBody>
                    <a:bodyPr/>
                    <a:lstStyle/>
                    <a:p>
                      <a:pPr algn="ctr"/>
                      <a:r>
                        <a:rPr lang="en-US" dirty="0"/>
                        <a:t>Priority</a:t>
                      </a:r>
                    </a:p>
                  </a:txBody>
                  <a:tcPr/>
                </a:tc>
                <a:extLst>
                  <a:ext uri="{0D108BD9-81ED-4DB2-BD59-A6C34878D82A}">
                    <a16:rowId xmlns:a16="http://schemas.microsoft.com/office/drawing/2014/main" val="1075072847"/>
                  </a:ext>
                </a:extLst>
              </a:tr>
              <a:tr h="370840">
                <a:tc>
                  <a:txBody>
                    <a:bodyPr/>
                    <a:lstStyle/>
                    <a:p>
                      <a:pPr algn="ctr"/>
                      <a:r>
                        <a:rPr lang="en-US" dirty="0"/>
                        <a:t>EIR#1</a:t>
                      </a:r>
                    </a:p>
                  </a:txBody>
                  <a:tcPr/>
                </a:tc>
                <a:tc>
                  <a:txBody>
                    <a:bodyPr/>
                    <a:lstStyle/>
                    <a:p>
                      <a:pPr algn="ctr"/>
                      <a:r>
                        <a:rPr lang="en-US" dirty="0"/>
                        <a:t>User Interface</a:t>
                      </a:r>
                    </a:p>
                  </a:txBody>
                  <a:tcPr/>
                </a:tc>
                <a:tc>
                  <a:txBody>
                    <a:bodyPr/>
                    <a:lstStyle/>
                    <a:p>
                      <a:pPr algn="l"/>
                      <a:r>
                        <a:rPr lang="en-US" sz="1800" kern="1200" dirty="0">
                          <a:solidFill>
                            <a:schemeClr val="dk1"/>
                          </a:solidFill>
                          <a:effectLst/>
                          <a:latin typeface="+mn-lt"/>
                          <a:ea typeface="+mn-ea"/>
                          <a:cs typeface="+mn-cs"/>
                        </a:rPr>
                        <a:t>The system must run on a web browser via desktop and tablet interfaces.</a:t>
                      </a:r>
                      <a:endParaRPr lang="en-US" sz="1800" dirty="0"/>
                    </a:p>
                  </a:txBody>
                  <a:tcPr/>
                </a:tc>
                <a:tc>
                  <a:txBody>
                    <a:bodyPr/>
                    <a:lstStyle/>
                    <a:p>
                      <a:pPr algn="ctr"/>
                      <a:r>
                        <a:rPr lang="en-US"/>
                        <a:t>High</a:t>
                      </a:r>
                      <a:endParaRPr lang="en-US" dirty="0"/>
                    </a:p>
                  </a:txBody>
                  <a:tcPr/>
                </a:tc>
                <a:extLst>
                  <a:ext uri="{0D108BD9-81ED-4DB2-BD59-A6C34878D82A}">
                    <a16:rowId xmlns:a16="http://schemas.microsoft.com/office/drawing/2014/main" val="1021050612"/>
                  </a:ext>
                </a:extLst>
              </a:tr>
              <a:tr h="370840">
                <a:tc>
                  <a:txBody>
                    <a:bodyPr/>
                    <a:lstStyle/>
                    <a:p>
                      <a:pPr algn="ctr"/>
                      <a:r>
                        <a:rPr lang="en-US" dirty="0"/>
                        <a:t>EIR#2</a:t>
                      </a:r>
                    </a:p>
                  </a:txBody>
                  <a:tcPr/>
                </a:tc>
                <a:tc>
                  <a:txBody>
                    <a:bodyPr/>
                    <a:lstStyle/>
                    <a:p>
                      <a:pPr algn="ctr"/>
                      <a:r>
                        <a:rPr lang="en-US" dirty="0"/>
                        <a:t>Hardware</a:t>
                      </a:r>
                    </a:p>
                  </a:txBody>
                  <a:tcPr/>
                </a:tc>
                <a:tc>
                  <a:txBody>
                    <a:bodyPr/>
                    <a:lstStyle/>
                    <a:p>
                      <a:pPr algn="l"/>
                      <a:r>
                        <a:rPr lang="en-US" sz="1800" dirty="0"/>
                        <a:t>The system must operate without the use of specialized hardware.</a:t>
                      </a:r>
                    </a:p>
                  </a:txBody>
                  <a:tcPr/>
                </a:tc>
                <a:tc>
                  <a:txBody>
                    <a:bodyPr/>
                    <a:lstStyle/>
                    <a:p>
                      <a:pPr algn="ctr"/>
                      <a:r>
                        <a:rPr lang="en-US" dirty="0"/>
                        <a:t>High</a:t>
                      </a:r>
                    </a:p>
                  </a:txBody>
                  <a:tcPr/>
                </a:tc>
                <a:extLst>
                  <a:ext uri="{0D108BD9-81ED-4DB2-BD59-A6C34878D82A}">
                    <a16:rowId xmlns:a16="http://schemas.microsoft.com/office/drawing/2014/main" val="1060847630"/>
                  </a:ext>
                </a:extLst>
              </a:tr>
              <a:tr h="370840">
                <a:tc>
                  <a:txBody>
                    <a:bodyPr/>
                    <a:lstStyle/>
                    <a:p>
                      <a:pPr algn="ctr"/>
                      <a:r>
                        <a:rPr lang="en-US" dirty="0"/>
                        <a:t>EIR#3</a:t>
                      </a:r>
                    </a:p>
                  </a:txBody>
                  <a:tcPr/>
                </a:tc>
                <a:tc>
                  <a:txBody>
                    <a:bodyPr/>
                    <a:lstStyle/>
                    <a:p>
                      <a:pPr algn="ctr"/>
                      <a:r>
                        <a:rPr lang="en-US" dirty="0"/>
                        <a:t>Software</a:t>
                      </a:r>
                    </a:p>
                  </a:txBody>
                  <a:tcPr/>
                </a:tc>
                <a:tc>
                  <a:txBody>
                    <a:bodyPr/>
                    <a:lstStyle/>
                    <a:p>
                      <a:pPr algn="l"/>
                      <a:r>
                        <a:rPr lang="en-US" sz="1800" dirty="0"/>
                        <a:t>The system must utilize a React based frontend hosted on </a:t>
                      </a:r>
                      <a:r>
                        <a:rPr lang="en-US" sz="1800" dirty="0" err="1"/>
                        <a:t>Vercel</a:t>
                      </a:r>
                      <a:r>
                        <a:rPr lang="en-US" sz="1800" dirty="0"/>
                        <a:t>.</a:t>
                      </a:r>
                    </a:p>
                  </a:txBody>
                  <a:tcPr/>
                </a:tc>
                <a:tc>
                  <a:txBody>
                    <a:bodyPr/>
                    <a:lstStyle/>
                    <a:p>
                      <a:pPr algn="ctr"/>
                      <a:r>
                        <a:rPr lang="en-US" dirty="0"/>
                        <a:t>Medium</a:t>
                      </a:r>
                    </a:p>
                  </a:txBody>
                  <a:tcPr/>
                </a:tc>
                <a:extLst>
                  <a:ext uri="{0D108BD9-81ED-4DB2-BD59-A6C34878D82A}">
                    <a16:rowId xmlns:a16="http://schemas.microsoft.com/office/drawing/2014/main" val="3533730018"/>
                  </a:ext>
                </a:extLst>
              </a:tr>
              <a:tr h="370840">
                <a:tc>
                  <a:txBody>
                    <a:bodyPr/>
                    <a:lstStyle/>
                    <a:p>
                      <a:pPr algn="ctr"/>
                      <a:r>
                        <a:rPr lang="en-US" dirty="0"/>
                        <a:t>EIR#4</a:t>
                      </a:r>
                    </a:p>
                  </a:txBody>
                  <a:tcPr/>
                </a:tc>
                <a:tc>
                  <a:txBody>
                    <a:bodyPr/>
                    <a:lstStyle/>
                    <a:p>
                      <a:pPr algn="ctr"/>
                      <a:r>
                        <a:rPr lang="en-US" dirty="0"/>
                        <a:t>Security</a:t>
                      </a:r>
                    </a:p>
                  </a:txBody>
                  <a:tcPr/>
                </a:tc>
                <a:tc>
                  <a:txBody>
                    <a:bodyPr/>
                    <a:lstStyle/>
                    <a:p>
                      <a:pPr algn="l"/>
                      <a:r>
                        <a:rPr lang="en-US" sz="1800" dirty="0"/>
                        <a:t>The system must utilize JSON Web Tokens to support secure authentication and session management.</a:t>
                      </a:r>
                    </a:p>
                  </a:txBody>
                  <a:tcPr/>
                </a:tc>
                <a:tc>
                  <a:txBody>
                    <a:bodyPr/>
                    <a:lstStyle/>
                    <a:p>
                      <a:pPr algn="ctr"/>
                      <a:r>
                        <a:rPr lang="en-US" dirty="0"/>
                        <a:t>High</a:t>
                      </a:r>
                    </a:p>
                  </a:txBody>
                  <a:tcPr/>
                </a:tc>
                <a:extLst>
                  <a:ext uri="{0D108BD9-81ED-4DB2-BD59-A6C34878D82A}">
                    <a16:rowId xmlns:a16="http://schemas.microsoft.com/office/drawing/2014/main" val="2152857240"/>
                  </a:ext>
                </a:extLst>
              </a:tr>
              <a:tr h="370840">
                <a:tc>
                  <a:txBody>
                    <a:bodyPr/>
                    <a:lstStyle/>
                    <a:p>
                      <a:pPr algn="ctr"/>
                      <a:r>
                        <a:rPr lang="en-US" dirty="0"/>
                        <a:t>EIR#5</a:t>
                      </a:r>
                    </a:p>
                  </a:txBody>
                  <a:tcPr/>
                </a:tc>
                <a:tc>
                  <a:txBody>
                    <a:bodyPr/>
                    <a:lstStyle/>
                    <a:p>
                      <a:pPr algn="ctr"/>
                      <a:r>
                        <a:rPr lang="en-US" dirty="0"/>
                        <a:t>Communication</a:t>
                      </a:r>
                    </a:p>
                  </a:txBody>
                  <a:tcPr/>
                </a:tc>
                <a:tc>
                  <a:txBody>
                    <a:bodyPr/>
                    <a:lstStyle/>
                    <a:p>
                      <a:pPr algn="l"/>
                      <a:r>
                        <a:rPr lang="en-US" sz="1800" dirty="0"/>
                        <a:t>The system must allow real-time communication using Socket.io services.</a:t>
                      </a:r>
                    </a:p>
                  </a:txBody>
                  <a:tcPr/>
                </a:tc>
                <a:tc>
                  <a:txBody>
                    <a:bodyPr/>
                    <a:lstStyle/>
                    <a:p>
                      <a:pPr algn="ctr"/>
                      <a:r>
                        <a:rPr lang="en-US" dirty="0"/>
                        <a:t>High</a:t>
                      </a:r>
                    </a:p>
                  </a:txBody>
                  <a:tcPr/>
                </a:tc>
                <a:extLst>
                  <a:ext uri="{0D108BD9-81ED-4DB2-BD59-A6C34878D82A}">
                    <a16:rowId xmlns:a16="http://schemas.microsoft.com/office/drawing/2014/main" val="219484715"/>
                  </a:ext>
                </a:extLst>
              </a:tr>
            </a:tbl>
          </a:graphicData>
        </a:graphic>
      </p:graphicFrame>
      <p:pic>
        <p:nvPicPr>
          <p:cNvPr id="4" name="Picture 3" descr="A logo with a light bulb and text&#10;&#10;AI-generated content may be incorrect.">
            <a:extLst>
              <a:ext uri="{FF2B5EF4-FFF2-40B4-BE49-F238E27FC236}">
                <a16:creationId xmlns:a16="http://schemas.microsoft.com/office/drawing/2014/main" id="{1F15CE3F-E8DF-6032-BBCF-19926C2BF2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881191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953646-F365-0FA2-E400-70D722ACC4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0E4F68-6963-9DBE-46A6-19710EBE33E2}"/>
              </a:ext>
            </a:extLst>
          </p:cNvPr>
          <p:cNvSpPr>
            <a:spLocks noGrp="1"/>
          </p:cNvSpPr>
          <p:nvPr>
            <p:ph type="title"/>
          </p:nvPr>
        </p:nvSpPr>
        <p:spPr/>
        <p:txBody>
          <a:bodyPr/>
          <a:lstStyle/>
          <a:p>
            <a:r>
              <a:rPr lang="en-US" dirty="0"/>
              <a:t>External Interface</a:t>
            </a:r>
          </a:p>
        </p:txBody>
      </p:sp>
      <p:pic>
        <p:nvPicPr>
          <p:cNvPr id="4" name="Picture 3" descr="A screenshot of a computer&#10;&#10;AI-generated content may be incorrect.">
            <a:extLst>
              <a:ext uri="{FF2B5EF4-FFF2-40B4-BE49-F238E27FC236}">
                <a16:creationId xmlns:a16="http://schemas.microsoft.com/office/drawing/2014/main" id="{8DC46D8D-83D9-A1E0-65D4-15DDF9B79D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7280" y="2090239"/>
            <a:ext cx="5551715" cy="3704445"/>
          </a:xfrm>
          <a:prstGeom prst="rect">
            <a:avLst/>
          </a:prstGeom>
        </p:spPr>
      </p:pic>
      <p:sp>
        <p:nvSpPr>
          <p:cNvPr id="5" name="TextBox 4">
            <a:extLst>
              <a:ext uri="{FF2B5EF4-FFF2-40B4-BE49-F238E27FC236}">
                <a16:creationId xmlns:a16="http://schemas.microsoft.com/office/drawing/2014/main" id="{F93FD042-7B7A-1AE5-57C8-ACF8C04FC254}"/>
              </a:ext>
            </a:extLst>
          </p:cNvPr>
          <p:cNvSpPr txBox="1"/>
          <p:nvPr/>
        </p:nvSpPr>
        <p:spPr>
          <a:xfrm>
            <a:off x="7609731" y="2274838"/>
            <a:ext cx="3744686" cy="2308324"/>
          </a:xfrm>
          <a:prstGeom prst="rect">
            <a:avLst/>
          </a:prstGeom>
          <a:noFill/>
        </p:spPr>
        <p:txBody>
          <a:bodyPr wrap="square" rtlCol="0">
            <a:spAutoFit/>
          </a:bodyPr>
          <a:lstStyle/>
          <a:p>
            <a:r>
              <a:rPr lang="en-US" dirty="0"/>
              <a:t>To the left is an example of the interface we plan to implement. Here is the messaging page, where users can message other individual users or complete groups. You can view your message history, create quizzes, flashcards and polls with each messaging subpage, as well.</a:t>
            </a:r>
          </a:p>
        </p:txBody>
      </p:sp>
      <p:pic>
        <p:nvPicPr>
          <p:cNvPr id="3" name="Picture 2" descr="A logo with a light bulb and text&#10;&#10;AI-generated content may be incorrect.">
            <a:extLst>
              <a:ext uri="{FF2B5EF4-FFF2-40B4-BE49-F238E27FC236}">
                <a16:creationId xmlns:a16="http://schemas.microsoft.com/office/drawing/2014/main" id="{AD4499B7-0923-C343-A39C-E60EFB1935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spTree>
    <p:extLst>
      <p:ext uri="{BB962C8B-B14F-4D97-AF65-F5344CB8AC3E}">
        <p14:creationId xmlns:p14="http://schemas.microsoft.com/office/powerpoint/2010/main" val="36202502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469E13-23B5-9F02-3CD9-1613E4BC7B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854136-D480-6A34-02A8-538966DA3091}"/>
              </a:ext>
            </a:extLst>
          </p:cNvPr>
          <p:cNvSpPr>
            <a:spLocks noGrp="1"/>
          </p:cNvSpPr>
          <p:nvPr>
            <p:ph type="title"/>
          </p:nvPr>
        </p:nvSpPr>
        <p:spPr/>
        <p:txBody>
          <a:bodyPr/>
          <a:lstStyle/>
          <a:p>
            <a:r>
              <a:rPr lang="en-US" dirty="0"/>
              <a:t>Functional Requirements</a:t>
            </a:r>
          </a:p>
        </p:txBody>
      </p:sp>
      <p:sp>
        <p:nvSpPr>
          <p:cNvPr id="10" name="TextBox 9">
            <a:extLst>
              <a:ext uri="{FF2B5EF4-FFF2-40B4-BE49-F238E27FC236}">
                <a16:creationId xmlns:a16="http://schemas.microsoft.com/office/drawing/2014/main" id="{2DDA62BE-6055-6621-59DA-81E2502FC515}"/>
              </a:ext>
            </a:extLst>
          </p:cNvPr>
          <p:cNvSpPr txBox="1"/>
          <p:nvPr/>
        </p:nvSpPr>
        <p:spPr>
          <a:xfrm>
            <a:off x="1097280" y="1737360"/>
            <a:ext cx="3220720" cy="3699474"/>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US" sz="2000" dirty="0"/>
              <a:t>Profile management</a:t>
            </a:r>
          </a:p>
          <a:p>
            <a:pPr marL="285750" indent="-285750">
              <a:lnSpc>
                <a:spcPct val="200000"/>
              </a:lnSpc>
              <a:buFont typeface="Arial" panose="020B0604020202020204" pitchFamily="34" charset="0"/>
              <a:buChar char="•"/>
            </a:pPr>
            <a:r>
              <a:rPr lang="en-US" sz="2000" dirty="0"/>
              <a:t>Communication</a:t>
            </a:r>
          </a:p>
          <a:p>
            <a:pPr marL="285750" indent="-285750">
              <a:lnSpc>
                <a:spcPct val="200000"/>
              </a:lnSpc>
              <a:buFont typeface="Arial" panose="020B0604020202020204" pitchFamily="34" charset="0"/>
              <a:buChar char="•"/>
            </a:pPr>
            <a:r>
              <a:rPr lang="en-US" sz="2000" dirty="0"/>
              <a:t>Search</a:t>
            </a:r>
          </a:p>
          <a:p>
            <a:pPr marL="285750" indent="-285750">
              <a:lnSpc>
                <a:spcPct val="200000"/>
              </a:lnSpc>
              <a:buFont typeface="Arial" panose="020B0604020202020204" pitchFamily="34" charset="0"/>
              <a:buChar char="•"/>
            </a:pPr>
            <a:r>
              <a:rPr lang="en-US" sz="2000" dirty="0"/>
              <a:t>Social networking</a:t>
            </a:r>
          </a:p>
          <a:p>
            <a:pPr marL="285750" indent="-285750">
              <a:lnSpc>
                <a:spcPct val="200000"/>
              </a:lnSpc>
              <a:buFont typeface="Arial" panose="020B0604020202020204" pitchFamily="34" charset="0"/>
              <a:buChar char="•"/>
            </a:pPr>
            <a:r>
              <a:rPr lang="en-US" sz="2000" dirty="0"/>
              <a:t>Assignment tracking</a:t>
            </a:r>
          </a:p>
          <a:p>
            <a:pPr marL="285750" indent="-285750">
              <a:lnSpc>
                <a:spcPct val="200000"/>
              </a:lnSpc>
              <a:buFont typeface="Arial" panose="020B0604020202020204" pitchFamily="34" charset="0"/>
              <a:buChar char="•"/>
            </a:pPr>
            <a:r>
              <a:rPr lang="en-US" sz="2000" dirty="0"/>
              <a:t>Study tools</a:t>
            </a:r>
          </a:p>
        </p:txBody>
      </p:sp>
      <p:pic>
        <p:nvPicPr>
          <p:cNvPr id="16" name="Picture 15">
            <a:extLst>
              <a:ext uri="{FF2B5EF4-FFF2-40B4-BE49-F238E27FC236}">
                <a16:creationId xmlns:a16="http://schemas.microsoft.com/office/drawing/2014/main" id="{AEF6BD4E-23CB-FEC0-E6C5-3B140AA74098}"/>
              </a:ext>
            </a:extLst>
          </p:cNvPr>
          <p:cNvPicPr>
            <a:picLocks noChangeAspect="1"/>
          </p:cNvPicPr>
          <p:nvPr/>
        </p:nvPicPr>
        <p:blipFill>
          <a:blip r:embed="rId3"/>
          <a:stretch>
            <a:fillRect/>
          </a:stretch>
        </p:blipFill>
        <p:spPr>
          <a:xfrm>
            <a:off x="4318000" y="2552764"/>
            <a:ext cx="1752472" cy="1752472"/>
          </a:xfrm>
          <a:prstGeom prst="rect">
            <a:avLst/>
          </a:prstGeom>
        </p:spPr>
      </p:pic>
      <p:pic>
        <p:nvPicPr>
          <p:cNvPr id="14" name="Picture 13">
            <a:extLst>
              <a:ext uri="{FF2B5EF4-FFF2-40B4-BE49-F238E27FC236}">
                <a16:creationId xmlns:a16="http://schemas.microsoft.com/office/drawing/2014/main" id="{1C1DD95E-7571-A0E7-717C-A1F00635563B}"/>
              </a:ext>
            </a:extLst>
          </p:cNvPr>
          <p:cNvPicPr>
            <a:picLocks noChangeAspect="1"/>
          </p:cNvPicPr>
          <p:nvPr/>
        </p:nvPicPr>
        <p:blipFill>
          <a:blip r:embed="rId4"/>
          <a:stretch>
            <a:fillRect/>
          </a:stretch>
        </p:blipFill>
        <p:spPr>
          <a:xfrm>
            <a:off x="8815804" y="2552764"/>
            <a:ext cx="1752472" cy="1752472"/>
          </a:xfrm>
          <a:prstGeom prst="rect">
            <a:avLst/>
          </a:prstGeom>
        </p:spPr>
      </p:pic>
      <p:pic>
        <p:nvPicPr>
          <p:cNvPr id="3" name="Picture 2" descr="A logo with a light bulb and text&#10;&#10;AI-generated content may be incorrect.">
            <a:extLst>
              <a:ext uri="{FF2B5EF4-FFF2-40B4-BE49-F238E27FC236}">
                <a16:creationId xmlns:a16="http://schemas.microsoft.com/office/drawing/2014/main" id="{56081F13-F316-7C6C-F476-CF44C7811B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54417" y="0"/>
            <a:ext cx="837583" cy="837583"/>
          </a:xfrm>
          <a:prstGeom prst="rect">
            <a:avLst/>
          </a:prstGeom>
        </p:spPr>
      </p:pic>
      <p:pic>
        <p:nvPicPr>
          <p:cNvPr id="8" name="Picture 7" descr="A blue magnifying glass&#10;&#10;AI-generated content may be incorrect.">
            <a:extLst>
              <a:ext uri="{FF2B5EF4-FFF2-40B4-BE49-F238E27FC236}">
                <a16:creationId xmlns:a16="http://schemas.microsoft.com/office/drawing/2014/main" id="{19B5C3A0-FC38-1EE1-50E7-A15BAAE73A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66902" y="2591318"/>
            <a:ext cx="1752472" cy="1752472"/>
          </a:xfrm>
          <a:prstGeom prst="rect">
            <a:avLst/>
          </a:prstGeom>
        </p:spPr>
      </p:pic>
    </p:spTree>
    <p:extLst>
      <p:ext uri="{BB962C8B-B14F-4D97-AF65-F5344CB8AC3E}">
        <p14:creationId xmlns:p14="http://schemas.microsoft.com/office/powerpoint/2010/main" val="4161723360"/>
      </p:ext>
    </p:extLst>
  </p:cSld>
  <p:clrMapOvr>
    <a:masterClrMapping/>
  </p:clrMapOvr>
</p:sld>
</file>

<file path=ppt/theme/theme1.xml><?xml version="1.0" encoding="utf-8"?>
<a:theme xmlns:a="http://schemas.openxmlformats.org/drawingml/2006/main" name="Retrospect">
  <a:themeElements>
    <a:clrScheme name="Custom 11">
      <a:dk1>
        <a:sysClr val="windowText" lastClr="000000"/>
      </a:dk1>
      <a:lt1>
        <a:sysClr val="window" lastClr="FFFFFF"/>
      </a:lt1>
      <a:dk2>
        <a:srgbClr val="2C3C43"/>
      </a:dk2>
      <a:lt2>
        <a:srgbClr val="EBEBEB"/>
      </a:lt2>
      <a:accent1>
        <a:srgbClr val="3E506A"/>
      </a:accent1>
      <a:accent2>
        <a:srgbClr val="0F3756"/>
      </a:accent2>
      <a:accent3>
        <a:srgbClr val="9EB5BF"/>
      </a:accent3>
      <a:accent4>
        <a:srgbClr val="9EB5BF"/>
      </a:accent4>
      <a:accent5>
        <a:srgbClr val="CEDADF"/>
      </a:accent5>
      <a:accent6>
        <a:srgbClr val="918655"/>
      </a:accent6>
      <a:hlink>
        <a:srgbClr val="99CA3C"/>
      </a:hlink>
      <a:folHlink>
        <a:srgbClr val="B9D181"/>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Retrospect</Template>
  <TotalTime>788</TotalTime>
  <Words>1100</Words>
  <Application>Microsoft Office PowerPoint</Application>
  <PresentationFormat>Widescreen</PresentationFormat>
  <Paragraphs>159</Paragraphs>
  <Slides>13</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Aptos</vt:lpstr>
      <vt:lpstr>Arial</vt:lpstr>
      <vt:lpstr>Calibri</vt:lpstr>
      <vt:lpstr>Calibri Light</vt:lpstr>
      <vt:lpstr>Times New Roman</vt:lpstr>
      <vt:lpstr>Retrospect</vt:lpstr>
      <vt:lpstr> Software Requirements Specifications</vt:lpstr>
      <vt:lpstr>Introduction</vt:lpstr>
      <vt:lpstr>Introduction</vt:lpstr>
      <vt:lpstr>Overview</vt:lpstr>
      <vt:lpstr>Overview</vt:lpstr>
      <vt:lpstr>Overview</vt:lpstr>
      <vt:lpstr>External Interface</vt:lpstr>
      <vt:lpstr>External Interface</vt:lpstr>
      <vt:lpstr>Functional Requirements</vt:lpstr>
      <vt:lpstr>Functional Requirements cont.</vt:lpstr>
      <vt:lpstr>Nonfunctional Requirements</vt:lpstr>
      <vt:lpstr>Other Requirements</vt:lpstr>
      <vt:lpstr>User stories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Cho, Hudson</dc:creator>
  <cp:lastModifiedBy>Kearney, Jaden</cp:lastModifiedBy>
  <cp:revision>9</cp:revision>
  <dcterms:created xsi:type="dcterms:W3CDTF">2025-10-20T12:25:22Z</dcterms:created>
  <dcterms:modified xsi:type="dcterms:W3CDTF">2025-10-21T22:41:00Z</dcterms:modified>
</cp:coreProperties>
</file>

<file path=docProps/thumbnail.jpeg>
</file>